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sldIdLst>
    <p:sldId id="270" r:id="rId2"/>
    <p:sldId id="279" r:id="rId3"/>
    <p:sldId id="273" r:id="rId4"/>
    <p:sldId id="258" r:id="rId5"/>
    <p:sldId id="259" r:id="rId6"/>
    <p:sldId id="260" r:id="rId7"/>
    <p:sldId id="261" r:id="rId8"/>
    <p:sldId id="262" r:id="rId9"/>
    <p:sldId id="276" r:id="rId10"/>
    <p:sldId id="277" r:id="rId11"/>
    <p:sldId id="280" r:id="rId12"/>
    <p:sldId id="278" r:id="rId13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555" autoAdjust="0"/>
    <p:restoredTop sz="87187" autoAdjust="0"/>
  </p:normalViewPr>
  <p:slideViewPr>
    <p:cSldViewPr>
      <p:cViewPr>
        <p:scale>
          <a:sx n="76" d="100"/>
          <a:sy n="76" d="100"/>
        </p:scale>
        <p:origin x="-112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01/06/32</a:t>
            </a:fld>
            <a:endParaRPr lang="fa-I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</a:t>
            </a:fld>
            <a:endParaRPr lang="fa-I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2</a:t>
            </a:fld>
            <a:endParaRPr lang="fa-I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10</a:t>
            </a:fld>
            <a:endParaRPr lang="fa-I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dirty="0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 dirty="0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 dirty="0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dirty="0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 dirty="0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dirty="0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dirty="0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 dirty="0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 dirty="0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arabi\Documents\BBB\&#1605;&#1578;&#1606;\&#1662;&#1575;&#1608;&#1585;%20&#1662;&#1608;&#1740;&#1606;&#1578;%20&#1580;&#1586;&#1569;%2029\&#1587;&#1608;&#1585;&#1607;%20&#1602;&#1604;&#1605;\&#1602;&#1604;&#1605;.wm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2;&#1604;&#1605;\&#1602;&#1604;&#1605;%201%20-%2016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2;&#1604;&#1605;\&#1602;&#1604;&#1605;%2017%20-%2033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2;&#1604;&#1605;\&#1602;&#1604;&#1605;%2034%20-%2050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abi\Documents\BBB\&#1605;&#1578;&#1606;\&#1662;&#1575;&#1608;&#1585;%20&#1662;&#1608;&#1740;&#1606;&#1578;%20&#1580;&#1586;&#1569;%2029\&#1587;&#1608;&#1585;&#1607;%20&#1602;&#1604;&#1605;\&#1602;&#1604;&#1605;%2051%20-%2052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241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قلم</a:t>
            </a:r>
            <a:endParaRPr lang="fa-IR" sz="1200" b="1" kern="0" dirty="0" smtClean="0"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0" y="762000"/>
            <a:ext cx="35052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سیاق  چهارم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534400" cy="40386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باز هم   حیرت زده  و  عصبانی تو   را   مجنون می خوانند</a:t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در   حالی    که  قرآن   ذکری    برای   جهانیان  است.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  <p:bldP spid="141315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52600"/>
            <a:ext cx="67818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یاری رسول خدا </a:t>
            </a:r>
            <a:r>
              <a:rPr lang="fa-IR" sz="2000" dirty="0" smtClean="0">
                <a:latin typeface="IranNastaliq" pitchFamily="18" charset="0"/>
                <a:cs typeface="IranNastaliq" pitchFamily="18" charset="0"/>
              </a:rPr>
              <a:t>صلی الله علیه و آله و سلم   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برای   مقاومت در   برابر   فشارهای تبلیغاتی   ثروتمندان و  قدرتمندان   مکذب   قرآن</a:t>
            </a:r>
            <a:endParaRPr lang="en-US" sz="32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228600" y="2819400"/>
            <a:ext cx="67818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اطمینان بخشی    به   رسول خدا </a:t>
            </a:r>
            <a:r>
              <a:rPr lang="fa-IR" sz="2000" dirty="0" smtClean="0">
                <a:latin typeface="IranNastaliq" pitchFamily="18" charset="0"/>
                <a:cs typeface="IranNastaliq" pitchFamily="18" charset="0"/>
              </a:rPr>
              <a:t>صلی الله علیه و آله و سلم    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برای   مقاومت   در برابر    مکذبان متکی بر ثروت  و قدرت</a:t>
            </a:r>
            <a:endParaRPr lang="en-US" sz="32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228600" y="3962400"/>
            <a:ext cx="67818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تهدید    مکذبان قرآن به استدراج  و دعوت پیامبر  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صلی الله علیه و آله و سلم  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به صبر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95" name="Rectangle 27"/>
          <p:cNvSpPr>
            <a:spLocks noChangeArrowheads="1"/>
          </p:cNvSpPr>
          <p:nvPr/>
        </p:nvSpPr>
        <p:spPr bwMode="auto">
          <a:xfrm>
            <a:off x="228600" y="5105400"/>
            <a:ext cx="6781800" cy="1143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باز هم   حیرت زده  و  عصبانی تو   را   مجنون می خوانند در   حالی    که  قرآن   ذکری    برای   جهانیان  است.</a:t>
            </a: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16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2819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17    تا    33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3962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34   تا    50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5" name="Rectangle 37"/>
          <p:cNvSpPr>
            <a:spLocks noChangeArrowheads="1"/>
          </p:cNvSpPr>
          <p:nvPr/>
        </p:nvSpPr>
        <p:spPr bwMode="auto">
          <a:xfrm>
            <a:off x="7162800" y="5105400"/>
            <a:ext cx="1752600" cy="11430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چهارم 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51تا    52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11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81" grpId="0" animBg="1" autoUpdateAnimBg="0"/>
      <p:bldP spid="83982" grpId="0" animBg="1"/>
      <p:bldP spid="83995" grpId="0" animBg="1"/>
      <p:bldP spid="84002" grpId="0" build="p" animBg="1"/>
      <p:bldP spid="84003" grpId="0" build="p" animBg="1"/>
      <p:bldP spid="84004" grpId="0" build="p" animBg="1"/>
      <p:bldP spid="84005" grpId="0" build="p" animBg="1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</a:t>
            </a: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0" y="1905000"/>
            <a:ext cx="7924800" cy="3124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مقابله الهی   با تلاش   ثروتمندان  و قدرتمندان   مکذب </a:t>
            </a:r>
          </a:p>
          <a:p>
            <a:pPr algn="ctr">
              <a:lnSpc>
                <a:spcPct val="150000"/>
              </a:lnSpc>
            </a:pP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برای منفعل کردن   پیامبر </a:t>
            </a:r>
            <a:r>
              <a:rPr lang="fa-IR" sz="2800" dirty="0" smtClean="0">
                <a:latin typeface="IranNastaliq" pitchFamily="18" charset="0"/>
                <a:cs typeface="IranNastaliq" pitchFamily="18" charset="0"/>
              </a:rPr>
              <a:t>صلی الله علیه و آله و سلم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در  رسالت  قرآنی اش</a:t>
            </a:r>
            <a:endParaRPr lang="en-US" sz="6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rtl="0"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قلم     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7دقیقه و 48 ثانیه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5" name="قلم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14400" y="609600"/>
            <a:ext cx="7213600" cy="5410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0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152400"/>
            <a:ext cx="3505200" cy="11430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16 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921625" cy="48768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 بِسْمِ اللَّهِ الرَّحْمنِ الرَّحيمِ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ن وَ الْقَلَمِ وَ ما يَسْطُرُونَ </a:t>
            </a:r>
            <a:r>
              <a:rPr lang="en-US" sz="2000" dirty="0" smtClean="0">
                <a:sym typeface="HQPB2"/>
              </a:rPr>
              <a:t> 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ما أَنْتَ بِنِعْمَةِ رَبِّكَ بِمَجْنُونٍ </a:t>
            </a:r>
            <a:r>
              <a:rPr lang="en-US" sz="2000" dirty="0" smtClean="0">
                <a:sym typeface="HQPB2"/>
              </a:rPr>
              <a:t></a:t>
            </a:r>
            <a:r>
              <a:rPr lang="en-US" sz="2000" dirty="0" smtClean="0"/>
              <a:t> </a:t>
            </a:r>
            <a:r>
              <a:rPr lang="fa-IR" sz="2000" dirty="0" smtClean="0"/>
              <a:t> </a:t>
            </a:r>
            <a:r>
              <a:rPr lang="fa-IR" sz="2000" dirty="0" smtClean="0">
                <a:cs typeface="me_quran" pitchFamily="18" charset="-78"/>
              </a:rPr>
              <a:t>وَ إِنَّ  لَكَ لَأَجْراً غَيْرَ مَمْنُونٍ  </a:t>
            </a:r>
            <a:r>
              <a:rPr lang="en-US" sz="2000" dirty="0" smtClean="0">
                <a:sym typeface="HQPB2"/>
              </a:rPr>
              <a:t> 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وَ إِنَّكَ لَعَلى‏ خُلُقٍ عَظيمٍ </a:t>
            </a:r>
            <a:r>
              <a:rPr lang="en-US" sz="2000" dirty="0" smtClean="0">
                <a:sym typeface="HQPB2"/>
              </a:rPr>
              <a:t> 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فَسَتُبْصِرُ وَ يُبْصِرُونَ    </a:t>
            </a:r>
            <a:r>
              <a:rPr lang="en-US" sz="2000" dirty="0" smtClean="0">
                <a:sym typeface="HQPB2"/>
              </a:rPr>
              <a:t>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بِأَيِّكُمُ الْمَفْتُونُ   </a:t>
            </a:r>
            <a:r>
              <a:rPr lang="en-US" sz="2000" dirty="0" smtClean="0">
                <a:sym typeface="HQPB2"/>
              </a:rPr>
              <a:t>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إِنَّ رَبَّكَ هُوَ أَعْلَمُ بِمَنْ ضَلَّ عَنْ سَبيلِهِ وَ هُوَ أَعْلَمُ بِالْمُهْتَدينَ   </a:t>
            </a:r>
            <a:r>
              <a:rPr lang="en-US" sz="2000" dirty="0" smtClean="0">
                <a:sym typeface="HQPB2"/>
              </a:rPr>
              <a:t>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فَلا تُطِعِ الْمُكَذِّبينَ   </a:t>
            </a:r>
            <a:r>
              <a:rPr lang="en-US" sz="2000" dirty="0" smtClean="0">
                <a:sym typeface="HQPB2"/>
              </a:rPr>
              <a:t>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وَدُّوا لَوْ تُدْهِنُ فَيُدْهِنُونَ   </a:t>
            </a:r>
            <a:r>
              <a:rPr lang="en-US" sz="2000" dirty="0" smtClean="0">
                <a:sym typeface="HQPB2"/>
              </a:rPr>
              <a:t>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وَ لا تُطِعْ كُلَّ حَلاَّفٍ مَهينٍ   </a:t>
            </a:r>
            <a:r>
              <a:rPr lang="en-US" sz="2000" dirty="0" smtClean="0">
                <a:sym typeface="HQPB2"/>
              </a:rPr>
              <a:t>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هَمَّازٍ مَشَّاءٍ بِنَميمٍ   </a:t>
            </a:r>
            <a:r>
              <a:rPr lang="en-US" sz="2000" dirty="0" smtClean="0">
                <a:sym typeface="HQPB2"/>
              </a:rPr>
              <a:t>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مَنَّاعٍ    لِلْخَيْرِ  مُعْتَدٍ  أَثيمٍ  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</a:t>
            </a:r>
            <a:r>
              <a:rPr lang="fa-IR" sz="2000" dirty="0" smtClean="0">
                <a:cs typeface="me_quran" pitchFamily="18" charset="-78"/>
              </a:rPr>
              <a:t>عُتُلٍّ بَعْدَ  ذلِكَ زَنيمٍ  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</a:t>
            </a:r>
            <a:r>
              <a:rPr lang="fa-IR" sz="2000" dirty="0" smtClean="0">
                <a:cs typeface="me_quran" pitchFamily="18" charset="-78"/>
              </a:rPr>
              <a:t>أَنْ كانَ  ذا مالٍ وَ بَنينَ    </a:t>
            </a:r>
            <a:r>
              <a:rPr lang="en-US" sz="2000" dirty="0" smtClean="0">
                <a:sym typeface="HQPB2"/>
              </a:rPr>
              <a:t>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إِذا تُتْلى‏ عَلَيْهِ آياتُنا  قالَ   أَساطيرُ   الْأَوَّلينَ  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</a:t>
            </a:r>
            <a:r>
              <a:rPr lang="fa-IR" sz="2000" dirty="0" smtClean="0">
                <a:cs typeface="me_quran" pitchFamily="18" charset="-78"/>
              </a:rPr>
              <a:t>سَنَسِمُهُ  عَلَى الْخُرْطُومِ   </a:t>
            </a:r>
            <a:r>
              <a:rPr lang="en-US" sz="2000" dirty="0" smtClean="0">
                <a:sym typeface="HQPB2"/>
              </a:rPr>
              <a:t></a:t>
            </a:r>
            <a:endParaRPr lang="fa-IR" sz="2000" dirty="0" smtClean="0">
              <a:sym typeface="HQPB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قلم 1 - 1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00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58"/>
                            </p:stCondLst>
                            <p:childTnLst>
                              <p:par>
                                <p:cTn id="44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9090" grpId="0"/>
      <p:bldP spid="89091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533400"/>
            <a:ext cx="34290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1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   یاری رسول خدا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صلی الله علیه و آله و سلم    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برای   مقاومت </a:t>
            </a:r>
            <a:br>
              <a:rPr lang="fa-IR" sz="54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در   برابر   فشارهای تبلیغاتی   ثروتمندان و  قدرتمندان   مکذب   قرآن</a:t>
            </a:r>
            <a:br>
              <a:rPr lang="fa-IR" sz="5400" dirty="0" smtClean="0">
                <a:latin typeface="IranNastaliq" pitchFamily="18" charset="0"/>
                <a:cs typeface="IranNastaliq" pitchFamily="18" charset="0"/>
              </a:rPr>
            </a:br>
            <a:endParaRPr lang="en-US" sz="16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200000"/>
              </a:lnSpc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تو را به جنون متهم می کنند و هدفی جز عقب نشینی تو ندارند. هرگز عقب نشینی نکن.</a:t>
            </a:r>
            <a:endParaRPr lang="en-US" sz="3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0"/>
            <a:ext cx="3657600" cy="11430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17   تا   33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إِنَّا بَلَوْناهُمْ كَما بَلَوْنا أَصْحابَ الْجَنَّةِ إِذْ </a:t>
            </a:r>
            <a:r>
              <a:rPr lang="fa-IR" sz="2000" dirty="0" err="1" smtClean="0">
                <a:cs typeface="me_quran" pitchFamily="18" charset="-78"/>
              </a:rPr>
              <a:t>أَقْسَمُوا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noProof="1" smtClean="0">
                <a:cs typeface="me_quran" pitchFamily="18" charset="-78"/>
              </a:rPr>
              <a:t>لَيَصْرِمُنَّها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مُصْبِحينَ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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وَ لا </a:t>
            </a:r>
            <a:r>
              <a:rPr lang="fa-IR" sz="2000" dirty="0" err="1" smtClean="0">
                <a:cs typeface="me_quran" pitchFamily="18" charset="-78"/>
              </a:rPr>
              <a:t>يَسْتَثْنُونَ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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فَطافَ</a:t>
            </a:r>
            <a:r>
              <a:rPr lang="fa-IR" sz="2000" dirty="0" smtClean="0">
                <a:cs typeface="me_quran" pitchFamily="18" charset="-78"/>
              </a:rPr>
              <a:t> عَلَيْها طائِفٌ مِنْ رَبِّكَ وَ هُمْ </a:t>
            </a:r>
            <a:r>
              <a:rPr lang="fa-IR" sz="2000" dirty="0" err="1" smtClean="0">
                <a:cs typeface="me_quran" pitchFamily="18" charset="-78"/>
              </a:rPr>
              <a:t>نائِمُونَ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</a:t>
            </a:r>
            <a:r>
              <a:rPr lang="fa-IR" sz="2000" dirty="0" err="1" smtClean="0">
                <a:cs typeface="me_quran" pitchFamily="18" charset="-78"/>
              </a:rPr>
              <a:t>فَأَصْبَحَتْ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كَالصَّريمِ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 </a:t>
            </a:r>
            <a:r>
              <a:rPr lang="fa-IR" sz="2000" dirty="0" err="1" smtClean="0">
                <a:cs typeface="me_quran" pitchFamily="18" charset="-78"/>
              </a:rPr>
              <a:t>فَتَنادَوْا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مُصْبِحينَ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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أَنِ</a:t>
            </a:r>
            <a:r>
              <a:rPr lang="fa-IR" sz="2000" dirty="0" smtClean="0">
                <a:cs typeface="me_quran" pitchFamily="18" charset="-78"/>
              </a:rPr>
              <a:t> اغْدُوا عَلى‏ حَرْثِكُمْ إِنْ </a:t>
            </a:r>
            <a:r>
              <a:rPr lang="fa-IR" sz="2000" dirty="0" err="1" smtClean="0">
                <a:cs typeface="me_quran" pitchFamily="18" charset="-78"/>
              </a:rPr>
              <a:t>كُنْتُمْ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صارِمينَ</a:t>
            </a:r>
            <a:r>
              <a:rPr lang="fa-IR" sz="2000" dirty="0" smtClean="0">
                <a:cs typeface="me_quran" pitchFamily="18" charset="-78"/>
              </a:rPr>
              <a:t>  </a:t>
            </a:r>
            <a:r>
              <a:rPr lang="en-US" sz="2000" dirty="0" smtClean="0">
                <a:sym typeface="HQPB2"/>
              </a:rPr>
              <a:t>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فَانْطَلَقُوا</a:t>
            </a:r>
            <a:r>
              <a:rPr lang="fa-IR" sz="2000" dirty="0" smtClean="0">
                <a:cs typeface="me_quran" pitchFamily="18" charset="-78"/>
              </a:rPr>
              <a:t> وَ </a:t>
            </a:r>
            <a:r>
              <a:rPr lang="fa-IR" sz="2000" dirty="0" err="1" smtClean="0">
                <a:cs typeface="me_quran" pitchFamily="18" charset="-78"/>
              </a:rPr>
              <a:t>هُمْ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يَتَخافَتُونَ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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لا يَدْخُلَنَّهَا الْيَوْمَ </a:t>
            </a:r>
            <a:r>
              <a:rPr lang="fa-IR" sz="2000" dirty="0" err="1" smtClean="0">
                <a:cs typeface="me_quran" pitchFamily="18" charset="-78"/>
              </a:rPr>
              <a:t>عَلَيْكُمْ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مِسْكينٌ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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وَ غَدَوْا عَلى‏ حَرْدٍ </a:t>
            </a:r>
            <a:r>
              <a:rPr lang="fa-IR" sz="2000" dirty="0" err="1" smtClean="0">
                <a:cs typeface="me_quran" pitchFamily="18" charset="-78"/>
              </a:rPr>
              <a:t>قادِرينَ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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فَلَمَّا</a:t>
            </a:r>
            <a:r>
              <a:rPr lang="fa-IR" sz="2000" dirty="0" smtClean="0">
                <a:cs typeface="me_quran" pitchFamily="18" charset="-78"/>
              </a:rPr>
              <a:t> رَأَوْها قالُوا </a:t>
            </a:r>
            <a:r>
              <a:rPr lang="fa-IR" sz="2000" dirty="0" err="1" smtClean="0">
                <a:cs typeface="me_quran" pitchFamily="18" charset="-78"/>
              </a:rPr>
              <a:t>إِنَّا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لَضَالُّونَ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</a:t>
            </a:r>
            <a:r>
              <a:rPr lang="fa-IR" sz="2000" dirty="0" err="1" smtClean="0">
                <a:cs typeface="me_quran" pitchFamily="18" charset="-78"/>
              </a:rPr>
              <a:t>بَلْ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نَحْنُ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مَحْرُومُونَ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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smtClean="0">
                <a:cs typeface="me_quran" pitchFamily="18" charset="-78"/>
              </a:rPr>
              <a:t>قالَ أَوْسَطُهُمْ أَ لَمْ أَقُلْ لَكُمْ لَوْ لا </a:t>
            </a:r>
            <a:r>
              <a:rPr lang="fa-IR" sz="2000" dirty="0" err="1" smtClean="0">
                <a:cs typeface="me_quran" pitchFamily="18" charset="-78"/>
              </a:rPr>
              <a:t>تُسَبِّحُونَ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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قالُوا</a:t>
            </a:r>
            <a:r>
              <a:rPr lang="fa-IR" sz="2000" dirty="0" smtClean="0">
                <a:cs typeface="me_quran" pitchFamily="18" charset="-78"/>
              </a:rPr>
              <a:t> سُبْحانَ رَبِّنا إِنَّا </a:t>
            </a:r>
            <a:r>
              <a:rPr lang="fa-IR" sz="2000" dirty="0" err="1" smtClean="0">
                <a:cs typeface="me_quran" pitchFamily="18" charset="-78"/>
              </a:rPr>
              <a:t>كُنَّا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ظالِمينَ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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فَأَقْبَلَ</a:t>
            </a:r>
            <a:r>
              <a:rPr lang="fa-IR" sz="2000" dirty="0" smtClean="0">
                <a:cs typeface="me_quran" pitchFamily="18" charset="-78"/>
              </a:rPr>
              <a:t> بَعْضُهُمْ عَلى‏ بَعْضٍ </a:t>
            </a:r>
            <a:r>
              <a:rPr lang="fa-IR" sz="2000" dirty="0" err="1" smtClean="0">
                <a:cs typeface="me_quran" pitchFamily="18" charset="-78"/>
              </a:rPr>
              <a:t>يَتَلاوَمُونَ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 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قالُوا</a:t>
            </a:r>
            <a:r>
              <a:rPr lang="fa-IR" sz="2000" dirty="0" smtClean="0">
                <a:cs typeface="me_quran" pitchFamily="18" charset="-78"/>
              </a:rPr>
              <a:t> يا وَيْلَنا إِنَّا </a:t>
            </a:r>
            <a:r>
              <a:rPr lang="fa-IR" sz="2000" dirty="0" err="1" smtClean="0">
                <a:cs typeface="me_quran" pitchFamily="18" charset="-78"/>
              </a:rPr>
              <a:t>كُنَّا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طاغينَ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</a:t>
            </a:r>
            <a:r>
              <a:rPr lang="fa-IR" sz="2000" dirty="0" smtClean="0">
                <a:sym typeface="HQPB2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عَسى‏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رَبُّنا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smtClean="0">
                <a:cs typeface="me_quran" pitchFamily="18" charset="-78"/>
              </a:rPr>
              <a:t>يُبْدِلَنا خَيْراً مِنْها إِنَّا إِلى‏ رَبِّنا </a:t>
            </a:r>
            <a:r>
              <a:rPr lang="fa-IR" sz="2000" dirty="0" err="1" smtClean="0">
                <a:cs typeface="me_quran" pitchFamily="18" charset="-78"/>
              </a:rPr>
              <a:t>راغِبُونَ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en-US" sz="2000" dirty="0" smtClean="0">
                <a:sym typeface="HQPB2"/>
              </a:rPr>
              <a:t> </a:t>
            </a:r>
            <a:endParaRPr lang="fa-IR" sz="20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err="1" smtClean="0">
                <a:cs typeface="me_quran" pitchFamily="18" charset="-78"/>
              </a:rPr>
              <a:t>كَذلِكَ</a:t>
            </a:r>
            <a:r>
              <a:rPr lang="fa-IR" sz="2000" dirty="0" smtClean="0">
                <a:cs typeface="me_quran" pitchFamily="18" charset="-78"/>
              </a:rPr>
              <a:t> الْعَذابُ وَ لَعَذابُ الْآخِرَةِ أَكْبَرُ لَوْ </a:t>
            </a:r>
            <a:r>
              <a:rPr lang="fa-IR" sz="2000" dirty="0" err="1" smtClean="0">
                <a:cs typeface="me_quran" pitchFamily="18" charset="-78"/>
              </a:rPr>
              <a:t>كانُوا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يَعْلَمُونَ</a:t>
            </a:r>
            <a:r>
              <a:rPr lang="fa-IR" sz="2000" dirty="0" smtClean="0">
                <a:cs typeface="me_quran" pitchFamily="18" charset="-78"/>
              </a:rPr>
              <a:t>    </a:t>
            </a:r>
            <a:r>
              <a:rPr lang="en-US" sz="2000" dirty="0" smtClean="0">
                <a:sym typeface="HQPB2"/>
              </a:rPr>
              <a:t></a:t>
            </a:r>
            <a:endParaRPr lang="en-US" sz="2000" dirty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قلم 17 - 3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9144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529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39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69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9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1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39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584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3810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74025" cy="4419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اطمینان 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 بخشی    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به   رسول خدا </a:t>
            </a:r>
            <a:r>
              <a:rPr lang="fa-IR" dirty="0" smtClean="0">
                <a:latin typeface="IranNastaliq" pitchFamily="18" charset="0"/>
                <a:cs typeface="IranNastaliq" pitchFamily="18" charset="0"/>
              </a:rPr>
              <a:t>صلی الله علیه و آله و سلم     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برای   مقاومت </a:t>
            </a:r>
          </a:p>
          <a:p>
            <a:pPr>
              <a:lnSpc>
                <a:spcPct val="150000"/>
              </a:lnSpc>
              <a:buNone/>
            </a:pP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           در برابر    مکذبان متکی بر ثروت  و قدرت</a:t>
            </a:r>
            <a:endParaRPr lang="en-US" sz="54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ثروت  و قدرتشان، دست مایه ابتلای   آنان است   و نمی توانند   برای   عاجز کردن  خدا از آن استفاده کنند.</a:t>
            </a:r>
            <a:br>
              <a:rPr lang="fa-IR" sz="36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 مانند   صاحبان   باغ      که   محروم شدند.</a:t>
            </a:r>
            <a:endParaRPr lang="en-US" sz="1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xit" presetSubtype="1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4953000" y="152400"/>
            <a:ext cx="3810000" cy="9906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سوم،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34     تا    50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410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إِنَّ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لِلْمُتَّقينَ عِنْدَ رَبِّهِمْ جَنَّاتِ النَّعيمِ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</a:t>
            </a:r>
            <a:r>
              <a:rPr lang="ar-SA" sz="1800" dirty="0" smtClean="0">
                <a:cs typeface="me_quran" pitchFamily="18" charset="-78"/>
              </a:rPr>
              <a:t>أَ فَنَجْعَلُ الْمُسْلِمينَ كَالْمُجْرِمينَ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</a:t>
            </a:r>
            <a:r>
              <a:rPr lang="ar-SA" sz="1800" dirty="0" smtClean="0">
                <a:cs typeface="me_quran" pitchFamily="18" charset="-78"/>
              </a:rPr>
              <a:t>ما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لَكُمْ </a:t>
            </a:r>
            <a:r>
              <a:rPr lang="ar-SA" sz="1800" dirty="0" smtClean="0">
                <a:cs typeface="me_quran" pitchFamily="18" charset="-78"/>
              </a:rPr>
              <a:t>كَيْفَ تَحْكُمُونَ </a:t>
            </a:r>
            <a:r>
              <a:rPr lang="en-US" sz="1800" dirty="0" smtClean="0">
                <a:sym typeface="HQPB2"/>
              </a:rPr>
              <a:t> 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أَمْ لَكُمْ كِتابٌ </a:t>
            </a:r>
            <a:r>
              <a:rPr lang="ar-SA" sz="1800" dirty="0" smtClean="0">
                <a:cs typeface="me_quran" pitchFamily="18" charset="-78"/>
              </a:rPr>
              <a:t>فيهِ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تَدْرُسُونَ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</a:t>
            </a:r>
            <a:r>
              <a:rPr lang="ar-SA" sz="1800" dirty="0" smtClean="0">
                <a:cs typeface="me_quran" pitchFamily="18" charset="-78"/>
              </a:rPr>
              <a:t>إِنَّ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لَكُمْ </a:t>
            </a:r>
            <a:r>
              <a:rPr lang="ar-SA" sz="1800" dirty="0" smtClean="0">
                <a:cs typeface="me_quran" pitchFamily="18" charset="-78"/>
              </a:rPr>
              <a:t>فيهِ </a:t>
            </a:r>
            <a:r>
              <a:rPr lang="ar-SA" sz="1800" dirty="0" smtClean="0">
                <a:cs typeface="me_quran" pitchFamily="18" charset="-78"/>
              </a:rPr>
              <a:t>لَما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تَخَيَّرُونَ </a:t>
            </a:r>
            <a:r>
              <a:rPr lang="en-US" sz="1800" dirty="0" smtClean="0">
                <a:sym typeface="HQPB2"/>
              </a:rPr>
              <a:t> 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أَمْ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لَكُمْ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أَيْمانٌ عَلَيْنا بالِغَةٌ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إِلى</a:t>
            </a:r>
            <a:r>
              <a:rPr lang="ar-SA" sz="1800" dirty="0" smtClean="0">
                <a:cs typeface="me_quran" pitchFamily="18" charset="-78"/>
              </a:rPr>
              <a:t>‏ يَوْمِ الْقِيامَةِ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إِنَّ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لَكُمْ </a:t>
            </a:r>
            <a:r>
              <a:rPr lang="ar-SA" sz="1800" dirty="0" smtClean="0">
                <a:cs typeface="me_quran" pitchFamily="18" charset="-78"/>
              </a:rPr>
              <a:t>لَما تَحْكُمُونَ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 </a:t>
            </a:r>
            <a:r>
              <a:rPr lang="ar-SA" sz="1800" dirty="0" smtClean="0">
                <a:cs typeface="me_quran" pitchFamily="18" charset="-78"/>
              </a:rPr>
              <a:t>سَلْهُمْ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أَيُّهُمْ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بِذلِكَ زَعيمٌ</a:t>
            </a:r>
            <a:r>
              <a:rPr lang="en-US" sz="1800" dirty="0" smtClean="0">
                <a:cs typeface="me_quran" pitchFamily="18" charset="-78"/>
              </a:rPr>
              <a:t> 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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أَمْ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لَهُمْ شُرَكاءُ فَلْيَأْتُوا بِشُرَكائِهِمْ إِنْ كانُوا صادِقينَ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</a:t>
            </a:r>
            <a:r>
              <a:rPr lang="ar-SA" sz="1800" dirty="0" smtClean="0">
                <a:cs typeface="me_quran" pitchFamily="18" charset="-78"/>
              </a:rPr>
              <a:t>يَوْمَ يُكْشَفُ عَنْ ساقٍ وَ يُدْعَوْنَ إِلَى السُّجُودِ فَلا يَسْتَطيعُونَ </a:t>
            </a:r>
            <a:r>
              <a:rPr lang="en-US" sz="1800" dirty="0" smtClean="0">
                <a:sym typeface="HQPB2"/>
              </a:rPr>
              <a:t> 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خاشِعَةً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أَبْصارُهُمْ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تَرْهَقُهُمْ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ذِلَّةٌ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وَ قَدْ كانُوا يُدْعَوْنَ إِلَى السُّجُودِ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وَ هُمْ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سالِمُونَ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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فَذَرْني‏ وَ مَنْ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يُكَذِّبُ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بِهذَا الْحَديثِ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سَنَسْتَدْرِجُهُمْ مِنْ حَيْثُ لا يَعْلَمُونَ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</a:t>
            </a:r>
            <a:r>
              <a:rPr lang="ar-SA" sz="1800" dirty="0" smtClean="0">
                <a:cs typeface="me_quran" pitchFamily="18" charset="-78"/>
              </a:rPr>
              <a:t>وَ أُمْلي‏ </a:t>
            </a:r>
            <a:r>
              <a:rPr lang="ar-SA" sz="1800" dirty="0" smtClean="0">
                <a:cs typeface="me_quran" pitchFamily="18" charset="-78"/>
              </a:rPr>
              <a:t>لَهُمْ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إِنَّ كَيْدي مَتينٌ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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أَمْ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تَسْئَلُهُمْ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أَجْراً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فَهُمْ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مِنْ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مَغْرَمٍ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مُثْقَلُونَ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</a:t>
            </a:r>
            <a:r>
              <a:rPr lang="ar-SA" sz="1800" dirty="0" smtClean="0">
                <a:cs typeface="me_quran" pitchFamily="18" charset="-78"/>
              </a:rPr>
              <a:t>أَمْ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عِنْدَهُمُ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الْغَيْبُ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فَهُمْ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يَكْتُبُونَ </a:t>
            </a:r>
            <a:r>
              <a:rPr lang="en-US" sz="1800" dirty="0" smtClean="0">
                <a:sym typeface="HQPB2"/>
              </a:rPr>
              <a:t> </a:t>
            </a:r>
            <a:endParaRPr lang="fa-IR" sz="18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فَاصْبِرْ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لِحُكْمِ </a:t>
            </a:r>
            <a:r>
              <a:rPr lang="ar-SA" sz="1800" dirty="0" smtClean="0">
                <a:cs typeface="me_quran" pitchFamily="18" charset="-78"/>
              </a:rPr>
              <a:t>رَبِّكَ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وَ لا تَكُنْ </a:t>
            </a:r>
            <a:r>
              <a:rPr lang="ar-SA" sz="1800" dirty="0" smtClean="0">
                <a:cs typeface="me_quran" pitchFamily="18" charset="-78"/>
              </a:rPr>
              <a:t>كَصاحِبِ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الْحُوتِ إِذْ نادى‏ وَ هُوَ مَكْظُومٌ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</a:t>
            </a:r>
            <a:endParaRPr lang="ar-SA" sz="18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800" dirty="0" smtClean="0">
                <a:cs typeface="me_quran" pitchFamily="18" charset="-78"/>
              </a:rPr>
              <a:t>لَوْ </a:t>
            </a:r>
            <a:r>
              <a:rPr lang="ar-SA" sz="1800" dirty="0" smtClean="0">
                <a:cs typeface="me_quran" pitchFamily="18" charset="-78"/>
              </a:rPr>
              <a:t>لا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أَنْ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تَدارَكَهُ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نِعْمَةٌ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مِنْ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رَبِّهِ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لَنُبِذَ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بِالْعَراءِ </a:t>
            </a:r>
            <a:r>
              <a:rPr lang="ar-SA" sz="1800" dirty="0" smtClean="0">
                <a:cs typeface="me_quran" pitchFamily="18" charset="-78"/>
              </a:rPr>
              <a:t>وَ هُوَ مَذْمُومٌ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</a:t>
            </a:r>
            <a:r>
              <a:rPr lang="ar-SA" sz="1800" dirty="0" smtClean="0">
                <a:cs typeface="me_quran" pitchFamily="18" charset="-78"/>
              </a:rPr>
              <a:t>فَاجْتَباهُ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رَبُّهُ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فَجَعَلَهُ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مِنَ الصَّالِحينَ </a:t>
            </a:r>
            <a:r>
              <a:rPr lang="en-US" sz="1800" dirty="0" smtClean="0">
                <a:cs typeface="me_quran" pitchFamily="18" charset="-78"/>
              </a:rPr>
              <a:t> </a:t>
            </a:r>
            <a:r>
              <a:rPr lang="ar-SA" sz="1800" dirty="0" smtClean="0">
                <a:cs typeface="me_quran" pitchFamily="18" charset="-78"/>
              </a:rPr>
              <a:t> </a:t>
            </a:r>
            <a:r>
              <a:rPr lang="en-US" sz="1800" dirty="0" smtClean="0">
                <a:sym typeface="HQPB2"/>
              </a:rPr>
              <a:t></a:t>
            </a:r>
            <a:endParaRPr lang="en-US" sz="18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8" name="قلم 34 - 5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582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33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74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87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0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2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35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789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609600"/>
            <a:ext cx="3200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226425" cy="3724275"/>
          </a:xfrm>
        </p:spPr>
        <p:txBody>
          <a:bodyPr/>
          <a:lstStyle/>
          <a:p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تهدید    مکذبان قرآن به استدراج  و دعوت پیامبر   </a:t>
            </a:r>
            <a:r>
              <a:rPr lang="fa-IR" dirty="0" smtClean="0">
                <a:latin typeface="IranNastaliq" pitchFamily="18" charset="0"/>
                <a:cs typeface="IranNastaliq" pitchFamily="18" charset="0"/>
              </a:rPr>
              <a:t>صلی الله علیه و آله و سلم   </a:t>
            </a:r>
            <a:r>
              <a:rPr lang="fa-IR" sz="6000" dirty="0" smtClean="0">
                <a:latin typeface="IranNastaliq" pitchFamily="18" charset="0"/>
                <a:cs typeface="IranNastaliq" pitchFamily="18" charset="0"/>
              </a:rPr>
              <a:t>به صبر</a:t>
            </a:r>
            <a:br>
              <a:rPr lang="fa-IR" sz="6000" dirty="0" smtClean="0">
                <a:latin typeface="IranNastaliq" pitchFamily="18" charset="0"/>
                <a:cs typeface="IranNastaliq" pitchFamily="18" charset="0"/>
              </a:rPr>
            </a:br>
            <a:endParaRPr lang="en-US" sz="60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ثروت و قدرت رو به افزایش آنان، تنها   نشانه  استدراج  و  املاء  و    کید   خداست</a:t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نه دلیل برتری عاقبت آنان از مسلمانان متقی</a:t>
            </a:r>
            <a:endParaRPr lang="en-US" sz="2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AutoShape 2"/>
          <p:cNvSpPr>
            <a:spLocks noGrp="1" noChangeArrowheads="1"/>
          </p:cNvSpPr>
          <p:nvPr>
            <p:ph type="title"/>
          </p:nvPr>
        </p:nvSpPr>
        <p:spPr>
          <a:xfrm>
            <a:off x="5410200" y="609600"/>
            <a:ext cx="3352800" cy="9144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چهارم،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51تا  52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648200"/>
          </a:xfrm>
        </p:spPr>
        <p:txBody>
          <a:bodyPr/>
          <a:lstStyle/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3600" dirty="0" smtClean="0">
                <a:cs typeface="me_quran" pitchFamily="18" charset="-78"/>
              </a:rPr>
              <a:t>وَ إِنْ يَكادُ</a:t>
            </a:r>
            <a:r>
              <a:rPr lang="fa-IR" sz="3600" dirty="0" smtClean="0">
                <a:cs typeface="me_quran" pitchFamily="18" charset="-78"/>
              </a:rPr>
              <a:t>  </a:t>
            </a:r>
            <a:r>
              <a:rPr lang="ar-SA" sz="3600" dirty="0" smtClean="0">
                <a:cs typeface="me_quran" pitchFamily="18" charset="-78"/>
              </a:rPr>
              <a:t> الَّذينَ </a:t>
            </a:r>
            <a:r>
              <a:rPr lang="ar-SA" sz="3600" dirty="0" smtClean="0">
                <a:cs typeface="me_quran" pitchFamily="18" charset="-78"/>
              </a:rPr>
              <a:t>كَفَرُوا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لَيُزْلِقُونَكَ بِأَبْصارِهِمْ </a:t>
            </a:r>
            <a:endParaRPr lang="fa-IR" sz="3600" dirty="0" smtClean="0">
              <a:cs typeface="me_quran" pitchFamily="18" charset="-78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3600" dirty="0" smtClean="0">
                <a:cs typeface="me_quran" pitchFamily="18" charset="-78"/>
              </a:rPr>
              <a:t>لَمَّا 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سَمِعُوا 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الذِّكْرَ </a:t>
            </a:r>
            <a:r>
              <a:rPr lang="ar-SA" sz="3600" dirty="0" smtClean="0">
                <a:cs typeface="me_quran" pitchFamily="18" charset="-78"/>
              </a:rPr>
              <a:t>وَ يَقُولُونَ 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إِنَّهُ</a:t>
            </a:r>
            <a:r>
              <a:rPr lang="fa-IR" sz="3600" dirty="0" smtClean="0">
                <a:cs typeface="me_quran" pitchFamily="18" charset="-78"/>
              </a:rPr>
              <a:t>   </a:t>
            </a:r>
            <a:r>
              <a:rPr lang="ar-SA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لَمَجْنُونٌ </a:t>
            </a:r>
            <a:r>
              <a:rPr lang="en-US" sz="3600" dirty="0" smtClean="0">
                <a:sym typeface="HQPB2"/>
              </a:rPr>
              <a:t> </a:t>
            </a:r>
            <a:endParaRPr lang="fa-IR" sz="3600" dirty="0" smtClean="0">
              <a:sym typeface="HQPB2"/>
            </a:endParaRPr>
          </a:p>
          <a:p>
            <a:pPr marL="360000" indent="-360000" algn="ctr">
              <a:lnSpc>
                <a:spcPct val="200000"/>
              </a:lnSpc>
              <a:spcBef>
                <a:spcPts val="1200"/>
              </a:spcBef>
              <a:buNone/>
            </a:pPr>
            <a:r>
              <a:rPr lang="ar-SA" sz="3600" dirty="0" smtClean="0">
                <a:cs typeface="me_quran" pitchFamily="18" charset="-78"/>
              </a:rPr>
              <a:t>وَ ما هُوَ إِلاَّ 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ذِكْرٌ</a:t>
            </a:r>
            <a:r>
              <a:rPr lang="fa-IR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لِلْعالَمينَ</a:t>
            </a:r>
            <a:r>
              <a:rPr lang="en-US" sz="3600" dirty="0" smtClean="0">
                <a:cs typeface="me_quran" pitchFamily="18" charset="-78"/>
              </a:rPr>
              <a:t> </a:t>
            </a:r>
            <a:r>
              <a:rPr lang="ar-SA" sz="3600" dirty="0" smtClean="0">
                <a:cs typeface="me_quran" pitchFamily="18" charset="-78"/>
              </a:rPr>
              <a:t> </a:t>
            </a:r>
            <a:r>
              <a:rPr lang="en-US" sz="3600" dirty="0" smtClean="0">
                <a:sym typeface="HQPB2"/>
              </a:rPr>
              <a:t></a:t>
            </a:r>
            <a:endParaRPr lang="en-US" sz="36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8" name="قلم 51 - 5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990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6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39266" grpId="0"/>
      <p:bldP spid="139267" grpId="0" uiExpand="1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2868</TotalTime>
  <Words>699</Words>
  <Application>Microsoft Office PowerPoint</Application>
  <PresentationFormat>نمایش روی پرده (4:3)</PresentationFormat>
  <Paragraphs>80</Paragraphs>
  <Slides>12</Slides>
  <Notes>4</Notes>
  <HiddenSlides>0</HiddenSlides>
  <MMClips>5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12</vt:i4>
      </vt:variant>
    </vt:vector>
  </HeadingPairs>
  <TitlesOfParts>
    <vt:vector size="13" baseType="lpstr">
      <vt:lpstr>Capsules</vt:lpstr>
      <vt:lpstr>اسلاید 1</vt:lpstr>
      <vt:lpstr>اسلاید 2</vt:lpstr>
      <vt:lpstr>سیاق اول؛  آیات       1    تا    16 </vt:lpstr>
      <vt:lpstr>جهت  هدایتی  سیاق   اول</vt:lpstr>
      <vt:lpstr>سیاق دوم، آیات  17   تا   33</vt:lpstr>
      <vt:lpstr>جهت هدایتی سیاق دوم</vt:lpstr>
      <vt:lpstr>سیاق سوم، آیات    34     تا    50</vt:lpstr>
      <vt:lpstr>جهت هدایتی سیاق سوم</vt:lpstr>
      <vt:lpstr>سیاق چهارم، آیات    51تا  52</vt:lpstr>
      <vt:lpstr>جهت  هدایتی  سیاق  چهارم</vt:lpstr>
      <vt:lpstr>اسلاید 11</vt:lpstr>
      <vt:lpstr>اسلاید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darabi</cp:lastModifiedBy>
  <cp:revision>171</cp:revision>
  <cp:lastPrinted>1601-01-01T00:00:00Z</cp:lastPrinted>
  <dcterms:created xsi:type="dcterms:W3CDTF">1601-01-01T00:00:00Z</dcterms:created>
  <dcterms:modified xsi:type="dcterms:W3CDTF">2010-12-12T11:32:15Z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