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4"/>
  </p:notesMasterIdLst>
  <p:sldIdLst>
    <p:sldId id="270" r:id="rId2"/>
    <p:sldId id="279" r:id="rId3"/>
    <p:sldId id="273" r:id="rId4"/>
    <p:sldId id="258" r:id="rId5"/>
    <p:sldId id="259" r:id="rId6"/>
    <p:sldId id="260" r:id="rId7"/>
    <p:sldId id="261" r:id="rId8"/>
    <p:sldId id="262" r:id="rId9"/>
    <p:sldId id="276" r:id="rId10"/>
    <p:sldId id="277" r:id="rId11"/>
    <p:sldId id="280" r:id="rId12"/>
    <p:sldId id="278" r:id="rId13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FF"/>
    <a:srgbClr val="CCECFF"/>
    <a:srgbClr val="CCCCFF"/>
    <a:srgbClr val="FFFF00"/>
    <a:srgbClr val="A3F5E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31432" autoAdjust="0"/>
    <p:restoredTop sz="87187" autoAdjust="0"/>
  </p:normalViewPr>
  <p:slideViewPr>
    <p:cSldViewPr>
      <p:cViewPr varScale="1">
        <p:scale>
          <a:sx n="71" d="100"/>
          <a:sy n="71" d="100"/>
        </p:scale>
        <p:origin x="-4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1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9B6972-16AD-4676-9E95-685904C955B6}" type="datetimeFigureOut">
              <a:rPr lang="fa-IR" smtClean="0"/>
              <a:pPr/>
              <a:t>01/05/32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3DD9C3-465F-4F95-9AF5-449ECF07A19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1</a:t>
            </a:fld>
            <a:endParaRPr lang="fa-I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2</a:t>
            </a:fld>
            <a:endParaRPr lang="fa-I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صفحه</a:t>
            </a:r>
            <a:r>
              <a:rPr lang="fa-IR" baseline="0" dirty="0" smtClean="0"/>
              <a:t> بعد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10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37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13722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13722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3722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3722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37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a-IR"/>
              <a:t>برای ویرایش سبک زیرعنوان اسلاید اصلی، کلیک نمایید</a:t>
            </a:r>
          </a:p>
        </p:txBody>
      </p:sp>
      <p:sp>
        <p:nvSpPr>
          <p:cNvPr id="13722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72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73818F7-2114-4F0F-B3E5-4DA1DCBAE894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1372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a-IR"/>
              <a:t>برای ویرایش سبک عنوان اسلاید اصلی، کلیک نمایید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722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203CE-A4CA-474C-8352-B8B6F3E0D1CA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CF868-5851-4A5C-809A-04634CAFA716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3F96C-F508-495B-A71F-9A27FD564549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39FB2-E6A4-4A38-AB15-ED50EED65D6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13E3-97A6-4036-9B6C-E16C97FE7BDD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5009A-AB79-4D45-8578-E3F4EFDC4E5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A634-9CAC-4FE2-B2F0-876A618D7F2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B406E-C4C3-4434-B4D7-B1512345ACE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EB1B-4A55-4749-87D3-E8DED7E8DF40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1E17-7F42-40AF-9815-8E9D632B345B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3619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36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19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fa-IR"/>
              </a:p>
            </p:txBody>
          </p:sp>
        </p:grpSp>
        <p:grpSp>
          <p:nvGrpSpPr>
            <p:cNvPr id="13619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3619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20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</p:grpSp>
      </p:grpSp>
      <p:sp>
        <p:nvSpPr>
          <p:cNvPr id="13620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عنوان اسلاید اصلی، کلیک نمایید</a:t>
            </a:r>
          </a:p>
        </p:txBody>
      </p:sp>
      <p:sp>
        <p:nvSpPr>
          <p:cNvPr id="1362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متن اسلاید اصلی، کلیک نمایید</a:t>
            </a:r>
          </a:p>
          <a:p>
            <a:pPr lvl="1"/>
            <a:r>
              <a:rPr lang="fa-IR" smtClean="0"/>
              <a:t>سطح دوم</a:t>
            </a:r>
          </a:p>
          <a:p>
            <a:pPr lvl="2"/>
            <a:r>
              <a:rPr lang="fa-IR" smtClean="0"/>
              <a:t>سطح سوم</a:t>
            </a:r>
          </a:p>
          <a:p>
            <a:pPr lvl="3"/>
            <a:r>
              <a:rPr lang="fa-IR" smtClean="0"/>
              <a:t>سطح چهارم</a:t>
            </a:r>
          </a:p>
          <a:p>
            <a:pPr lvl="4"/>
            <a:r>
              <a:rPr lang="fa-IR" smtClean="0"/>
              <a:t>سطح پنجم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endParaRPr lang="en-US"/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36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>
                <a:solidFill>
                  <a:schemeClr val="bg1"/>
                </a:solidFill>
              </a:defRPr>
            </a:lvl1pPr>
          </a:lstStyle>
          <a:p>
            <a:fld id="{A33C325D-F275-470D-8546-B82AA8F5E889}" type="slidenum">
              <a:rPr lang="fa-IR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/>
      <p:bldP spid="1362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BBB\&#1662;&#1575;&#1608;&#1585;%20&#1662;&#1608;&#1740;&#1606;&#1578;%20&#1580;&#1586;&#1569;%2029\&#1587;&#1608;&#1585;&#1607;%20&#1581;&#1575;&#1602;&#1607;\&#1581;&#1575;&#1602;&#1607;.wm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BBB\&#1662;&#1575;&#1608;&#1585;%20&#1662;&#1608;&#1740;&#1606;&#1578;%20&#1580;&#1586;&#1569;%2029\&#1587;&#1608;&#1585;&#1607;%20&#1581;&#1575;&#1602;&#1607;\&#1581;&#1575;&#1602;&#1607;%201%20-%203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BBB\&#1662;&#1575;&#1608;&#1585;%20&#1662;&#1608;&#1740;&#1606;&#1578;%20&#1580;&#1586;&#1569;%2029\&#1587;&#1608;&#1585;&#1607;%20&#1581;&#1575;&#1602;&#1607;\&#1581;&#1575;&#1602;&#1607;%204%20-%2012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BBB\&#1662;&#1575;&#1608;&#1585;%20&#1662;&#1608;&#1740;&#1606;&#1578;%20&#1580;&#1586;&#1569;%2029\&#1587;&#1608;&#1585;&#1607;%20&#1581;&#1575;&#1602;&#1607;\&#1581;&#1575;&#1602;&#1607;%2013%20-%2037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BBB\&#1662;&#1575;&#1608;&#1585;%20&#1662;&#1608;&#1740;&#1606;&#1578;%20&#1580;&#1586;&#1569;%2029\&#1587;&#1608;&#1585;&#1607;%20&#1581;&#1575;&#1602;&#1607;\&#1581;&#1575;&#1602;&#1607;%2038%20-%2052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371600" y="1524000"/>
            <a:ext cx="2413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بسم الله الرحمن الرحیم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4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تدبر در سوره مبارکه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endParaRPr kumimoji="0" lang="fa-IR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2  Badr" pitchFamily="2" charset="-78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lang="fa-IR" sz="8500" b="1" kern="0" dirty="0" smtClean="0">
                <a:latin typeface="+mn-lt"/>
                <a:cs typeface="B Mitra" pitchFamily="2" charset="-78"/>
              </a:rPr>
              <a:t>حاقّه</a:t>
            </a:r>
            <a:endParaRPr lang="fa-IR" sz="1200" b="1" kern="0" dirty="0" smtClean="0">
              <a:latin typeface="+mn-lt"/>
              <a:cs typeface="B Mitra" pitchFamily="2" charset="-78"/>
            </a:endParaRPr>
          </a:p>
        </p:txBody>
      </p:sp>
      <p:pic>
        <p:nvPicPr>
          <p:cNvPr id="79892" name="Picture 20" descr="H:\AAA\تصاویر\New Folder\FIL5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0"/>
            <a:ext cx="54102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7989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AutoShape 2"/>
          <p:cNvSpPr>
            <a:spLocks noGrp="1" noChangeArrowheads="1"/>
          </p:cNvSpPr>
          <p:nvPr>
            <p:ph type="title"/>
          </p:nvPr>
        </p:nvSpPr>
        <p:spPr>
          <a:xfrm>
            <a:off x="5181600" y="609600"/>
            <a:ext cx="35052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هدایتی  سیاق  چهارم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534400" cy="4038600"/>
          </a:xfrm>
        </p:spPr>
        <p:txBody>
          <a:bodyPr/>
          <a:lstStyle/>
          <a:p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بیان حقانیت قرآن در مقام مقابله  با  اتهامات   مکذبان قیامت</a:t>
            </a:r>
            <a:br>
              <a:rPr lang="fa-IR" sz="6600" dirty="0" smtClean="0">
                <a:latin typeface="IranNastaliq" pitchFamily="18" charset="0"/>
                <a:cs typeface="IranNastaliq" pitchFamily="18" charset="0"/>
              </a:rPr>
            </a:br>
            <a:endParaRPr lang="en-US" sz="6600" dirty="0" smtClean="0">
              <a:latin typeface="IranNastaliq" pitchFamily="18" charset="0"/>
              <a:cs typeface="IranNastaliq" pitchFamily="18" charset="0"/>
            </a:endParaRPr>
          </a:p>
          <a:p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  قرآن سخنی   و  حیانی است    که   مایه     تذکر   تقوا پیشگان  و حسرت     کافران است.</a:t>
            </a:r>
            <a:endParaRPr lang="en-US" sz="48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</a:t>
            </a:r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10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/>
      <p:bldP spid="141315" grpId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1752600"/>
            <a:ext cx="6477000" cy="99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تاکید   بر حقانیت قیامت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533400" y="2819400"/>
            <a:ext cx="64770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مقابله   با   تکذیب  حادثه   در هم کوبنده   قیامت</a:t>
            </a:r>
            <a:endParaRPr lang="en-US" sz="40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533400" y="3962400"/>
            <a:ext cx="64770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هشدار!  وقوع   واقعه   برملاکننده   قیامت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95" name="Rectangle 27"/>
          <p:cNvSpPr>
            <a:spLocks noChangeArrowheads="1"/>
          </p:cNvSpPr>
          <p:nvPr/>
        </p:nvSpPr>
        <p:spPr bwMode="auto">
          <a:xfrm>
            <a:off x="533400" y="5105400"/>
            <a:ext cx="6477000" cy="1143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بیان حقانیت قرآن در مقام مقابله  با  اتهامات   مکذبان قیامت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7162800" y="1752600"/>
            <a:ext cx="1752600" cy="9906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اول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    تا       3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7162800" y="28194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4    تا    12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4" name="Rectangle 36"/>
          <p:cNvSpPr>
            <a:spLocks noChangeArrowheads="1"/>
          </p:cNvSpPr>
          <p:nvPr/>
        </p:nvSpPr>
        <p:spPr bwMode="auto">
          <a:xfrm>
            <a:off x="7162800" y="39624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13   تا    37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5" name="Rectangle 37"/>
          <p:cNvSpPr>
            <a:spLocks noChangeArrowheads="1"/>
          </p:cNvSpPr>
          <p:nvPr/>
        </p:nvSpPr>
        <p:spPr bwMode="auto">
          <a:xfrm>
            <a:off x="7162800" y="5105400"/>
            <a:ext cx="1752600" cy="11430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چهارم 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38 تا    52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1" name="AutoShape 2"/>
          <p:cNvSpPr txBox="1">
            <a:spLocks noChangeArrowheads="1"/>
          </p:cNvSpPr>
          <p:nvPr/>
        </p:nvSpPr>
        <p:spPr>
          <a:xfrm>
            <a:off x="5791200" y="381000"/>
            <a:ext cx="2895600" cy="11430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j-ea"/>
                <a:cs typeface="IranNastaliq" pitchFamily="18" charset="0"/>
              </a:rPr>
              <a:t>نمودار هدایتی سوره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11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400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400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4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4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4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4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83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83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83981" grpId="0" animBg="1" autoUpdateAnimBg="0"/>
      <p:bldP spid="83982" grpId="0" animBg="1"/>
      <p:bldP spid="83995" grpId="0" animBg="1"/>
      <p:bldP spid="84002" grpId="0" build="p" animBg="1"/>
      <p:bldP spid="84003" grpId="0" build="p" animBg="1"/>
      <p:bldP spid="84004" grpId="0" build="p" animBg="1"/>
      <p:bldP spid="84005" grpId="0" build="p" animBg="1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3886200"/>
            <a:ext cx="8001000" cy="2362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   قیامت حق است .تکذیب این واقعه در هم کوبنده  و خروج از فرمان رسول  به ایمان  و انفاق   با   تکیه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بر  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ثروت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36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و قدرت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و 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متهم سازی قرآن که از حقانیت قیامت سخن می گوید، ثمره ای   جز عذاب  و حسرت  ندارد.</a:t>
            </a:r>
            <a:endParaRPr lang="en-US" sz="3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2" name="AutoShape 2"/>
          <p:cNvSpPr txBox="1">
            <a:spLocks noChangeArrowheads="1"/>
          </p:cNvSpPr>
          <p:nvPr/>
        </p:nvSpPr>
        <p:spPr>
          <a:xfrm>
            <a:off x="5410200" y="228600"/>
            <a:ext cx="3352800" cy="12192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fa-IR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 هدایتی   </a:t>
            </a:r>
            <a:r>
              <a:rPr lang="ar-SA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سوره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3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1371600"/>
            <a:ext cx="8001000" cy="1828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a-IR" sz="8800" dirty="0" smtClean="0">
                <a:latin typeface="IranNastaliq" pitchFamily="18" charset="0"/>
                <a:cs typeface="IranNastaliq" pitchFamily="18" charset="0"/>
              </a:rPr>
              <a:t>  بیان حقانیت قیامت در مقابله با مکذبان آن</a:t>
            </a:r>
            <a:endParaRPr lang="en-US" sz="88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صفحه12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 bwMode="auto">
          <a:xfrm>
            <a:off x="6248400" y="61722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 rtl="0">
              <a:defRPr/>
            </a:pPr>
            <a:r>
              <a:rPr kumimoji="0" lang="fa-I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قرائت</a:t>
            </a:r>
            <a:r>
              <a:rPr kumimoji="0" lang="fa-IR" sz="3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سوره حاقه        </a:t>
            </a:r>
            <a:r>
              <a:rPr lang="fa-IR" sz="2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7دقیقه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n-ea"/>
              <a:cs typeface="IranNastaliq" pitchFamily="18" charset="0"/>
            </a:endParaRPr>
          </a:p>
        </p:txBody>
      </p:sp>
      <p:pic>
        <p:nvPicPr>
          <p:cNvPr id="6" name="حاقه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304800"/>
            <a:ext cx="7696200" cy="57721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10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5410200" y="381000"/>
            <a:ext cx="3276600" cy="1143000"/>
          </a:xfrm>
        </p:spPr>
        <p:txBody>
          <a:bodyPr/>
          <a:lstStyle/>
          <a:p>
            <a:pPr algn="r"/>
            <a:r>
              <a:rPr lang="fa-IR" sz="5400" b="0" dirty="0" smtClean="0">
                <a:solidFill>
                  <a:srgbClr val="000000"/>
                </a:solidFill>
                <a:cs typeface="IranNastaliq" pitchFamily="18" charset="0"/>
              </a:rPr>
              <a:t>سیاق اول؛  آیات       1    تا    3 </a:t>
            </a:r>
            <a:endParaRPr lang="en-US" sz="54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693025" cy="46482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3400" dirty="0" smtClean="0">
                <a:cs typeface="me_quran" pitchFamily="18" charset="-78"/>
              </a:rPr>
              <a:t> بِسْمِ اللَّهِ الرَّحْمنِ الرَّحيمِ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3400" dirty="0" smtClean="0">
                <a:cs typeface="me_quran" pitchFamily="18" charset="-78"/>
              </a:rPr>
              <a:t>الْحَاقَّةُ   </a:t>
            </a:r>
            <a:r>
              <a:rPr lang="en-US" sz="3400" dirty="0" smtClean="0">
                <a:sym typeface="HQPB2"/>
              </a:rPr>
              <a:t></a:t>
            </a:r>
            <a:endParaRPr lang="fa-IR" sz="34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3400" dirty="0" smtClean="0">
                <a:cs typeface="me_quran" pitchFamily="18" charset="-78"/>
              </a:rPr>
              <a:t>مَا   الْحَاقَّةُ</a:t>
            </a:r>
            <a:r>
              <a:rPr lang="en-US" sz="3400" dirty="0" smtClean="0">
                <a:sym typeface="HQPB2"/>
              </a:rPr>
              <a:t>  </a:t>
            </a:r>
            <a:endParaRPr lang="fa-IR" sz="34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3400" dirty="0" smtClean="0">
                <a:cs typeface="me_quran" pitchFamily="18" charset="-78"/>
              </a:rPr>
              <a:t>وَ ما    أَدْراكَ    مَا الْحَاقَّةُ </a:t>
            </a:r>
            <a:r>
              <a:rPr lang="en-US" sz="3400" dirty="0" smtClean="0">
                <a:sym typeface="HQPB2"/>
              </a:rPr>
              <a:t> </a:t>
            </a:r>
            <a:endParaRPr lang="fa-IR" sz="3400" dirty="0" smtClean="0">
              <a:sym typeface="HQPB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3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8" name="حاقه 1 - 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578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17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782"/>
                            </p:stCondLst>
                            <p:childTnLst>
                              <p:par>
                                <p:cTn id="32" presetID="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9090" grpId="0"/>
      <p:bldP spid="89091" grpId="0" uiExpand="1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>
          <a:xfrm>
            <a:off x="5257800" y="533400"/>
            <a:ext cx="34290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 هدایتی  سیاق   اول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1" y="2362200"/>
            <a:ext cx="7620000" cy="4114800"/>
          </a:xfrm>
        </p:spPr>
        <p:txBody>
          <a:bodyPr/>
          <a:lstStyle/>
          <a:p>
            <a:r>
              <a:rPr lang="fa-IR" sz="8000" dirty="0" smtClean="0">
                <a:latin typeface="IranNastaliq" pitchFamily="18" charset="0"/>
                <a:cs typeface="IranNastaliq" pitchFamily="18" charset="0"/>
              </a:rPr>
              <a:t>       تاکید   بر حقانیت قیامت</a:t>
            </a:r>
          </a:p>
          <a:p>
            <a:endParaRPr lang="en-US" sz="4800" dirty="0" smtClean="0">
              <a:latin typeface="IranNastaliq" pitchFamily="18" charset="0"/>
              <a:cs typeface="IranNastaliq" pitchFamily="18" charset="0"/>
            </a:endParaRPr>
          </a:p>
          <a:p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قیامت        یک حقیقت ثابت  و  بسیار عظیم  است  .</a:t>
            </a:r>
            <a:endParaRPr lang="en-US" sz="48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54062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4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1" fill="hold" grpId="0" nodeType="clickEffect">
                                  <p:stCondLst>
                                    <p:cond delay="20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uiExpan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5029200" y="304800"/>
            <a:ext cx="36576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دوم،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4   تا   12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كَذَّبَتْ </a:t>
            </a:r>
            <a:r>
              <a:rPr lang="fa-IR" sz="2100" dirty="0" err="1" smtClean="0">
                <a:cs typeface="me_quran" pitchFamily="18" charset="-78"/>
              </a:rPr>
              <a:t>ثَمُودُ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وَ </a:t>
            </a:r>
            <a:r>
              <a:rPr lang="fa-IR" sz="2100" dirty="0" err="1" smtClean="0">
                <a:cs typeface="me_quran" pitchFamily="18" charset="-78"/>
              </a:rPr>
              <a:t>عادٌ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بِالْقارِعَةِ</a:t>
            </a:r>
            <a:r>
              <a:rPr lang="fa-IR" sz="2100" dirty="0" smtClean="0">
                <a:cs typeface="me_quran" pitchFamily="18" charset="-78"/>
              </a:rPr>
              <a:t>     </a:t>
            </a:r>
            <a:r>
              <a:rPr lang="en-US" sz="2100" dirty="0" smtClean="0">
                <a:cs typeface="me_quran" pitchFamily="18" charset="-78"/>
              </a:rPr>
              <a:t> </a:t>
            </a:r>
            <a:r>
              <a:rPr lang="en-US" sz="2100" dirty="0" smtClean="0">
                <a:sym typeface="HQPB2"/>
              </a:rPr>
              <a:t></a:t>
            </a:r>
            <a:r>
              <a:rPr lang="fa-IR" sz="2100" dirty="0" err="1" smtClean="0">
                <a:cs typeface="me_quran" pitchFamily="18" charset="-78"/>
              </a:rPr>
              <a:t>فَأَمَّا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ثَمُودُ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smtClean="0">
                <a:cs typeface="me_quran" pitchFamily="18" charset="-78"/>
              </a:rPr>
              <a:t>فَأُهْلِكُوا بِالطَّاغِيَةِ </a:t>
            </a:r>
            <a:r>
              <a:rPr lang="en-US" sz="2100" dirty="0" smtClean="0">
                <a:sym typeface="HQPB2"/>
              </a:rPr>
              <a:t> </a:t>
            </a:r>
            <a:endParaRPr lang="fa-IR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وَ أَمَّا </a:t>
            </a:r>
            <a:r>
              <a:rPr lang="fa-IR" sz="2100" dirty="0" err="1" smtClean="0">
                <a:cs typeface="me_quran" pitchFamily="18" charset="-78"/>
              </a:rPr>
              <a:t>عادٌ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فَأُهْلِكُوا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بِريحٍ  صَرْصَرٍ عاتِيَةٍ </a:t>
            </a:r>
            <a:r>
              <a:rPr lang="en-US" sz="2100" dirty="0" smtClean="0">
                <a:sym typeface="HQPB2"/>
              </a:rPr>
              <a:t> </a:t>
            </a:r>
            <a:endParaRPr lang="fa-IR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سَخَّرَها عَلَيْهِمْ سَبْعَ لَيالٍ وَ ثَمانِيَةَ أَيَّامٍ </a:t>
            </a:r>
            <a:r>
              <a:rPr lang="fa-IR" sz="2100" dirty="0" err="1" smtClean="0">
                <a:cs typeface="me_quran" pitchFamily="18" charset="-78"/>
              </a:rPr>
              <a:t>حُسُوماً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فَتَرَى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الْقَوْمَ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فيها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صَرْعى‏ </a:t>
            </a:r>
            <a:r>
              <a:rPr lang="fa-IR" sz="2100" dirty="0" err="1" smtClean="0">
                <a:cs typeface="me_quran" pitchFamily="18" charset="-78"/>
              </a:rPr>
              <a:t>كَأَنَّهُمْ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أَعْجازُ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نَخْلٍ خاوِيَةٍ </a:t>
            </a:r>
            <a:r>
              <a:rPr lang="en-US" sz="2100" dirty="0" smtClean="0">
                <a:sym typeface="HQPB2"/>
              </a:rPr>
              <a:t></a:t>
            </a:r>
            <a:endParaRPr lang="fa-IR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فَهَلْ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تَرى</a:t>
            </a:r>
            <a:r>
              <a:rPr lang="fa-IR" sz="2100" dirty="0" smtClean="0">
                <a:cs typeface="me_quran" pitchFamily="18" charset="-78"/>
              </a:rPr>
              <a:t> ‏ </a:t>
            </a:r>
            <a:r>
              <a:rPr lang="fa-IR" sz="2100" dirty="0" err="1" smtClean="0">
                <a:cs typeface="me_quran" pitchFamily="18" charset="-78"/>
              </a:rPr>
              <a:t>لَهُمْ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مِنْ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باقِيَةٍ</a:t>
            </a:r>
            <a:r>
              <a:rPr lang="fa-IR" sz="2100" dirty="0" smtClean="0">
                <a:cs typeface="me_quran" pitchFamily="18" charset="-78"/>
              </a:rPr>
              <a:t>     </a:t>
            </a:r>
            <a:r>
              <a:rPr lang="en-US" sz="2100" dirty="0" smtClean="0">
                <a:cs typeface="me_quran" pitchFamily="18" charset="-78"/>
              </a:rPr>
              <a:t> </a:t>
            </a:r>
            <a:r>
              <a:rPr lang="en-US" sz="2100" dirty="0" smtClean="0">
                <a:sym typeface="HQPB2"/>
              </a:rPr>
              <a:t></a:t>
            </a:r>
            <a:r>
              <a:rPr lang="fa-IR" sz="2100" dirty="0" smtClean="0">
                <a:cs typeface="me_quran" pitchFamily="18" charset="-78"/>
              </a:rPr>
              <a:t>وَ </a:t>
            </a:r>
            <a:r>
              <a:rPr lang="fa-IR" sz="2100" dirty="0" err="1" smtClean="0">
                <a:cs typeface="me_quran" pitchFamily="18" charset="-78"/>
              </a:rPr>
              <a:t>جاءَ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فِرْعَوْنُ</a:t>
            </a:r>
            <a:r>
              <a:rPr lang="fa-IR" sz="2100" dirty="0" smtClean="0">
                <a:cs typeface="me_quran" pitchFamily="18" charset="-78"/>
              </a:rPr>
              <a:t>  وَ </a:t>
            </a:r>
            <a:r>
              <a:rPr lang="fa-IR" sz="2100" dirty="0" smtClean="0">
                <a:cs typeface="me_quran" pitchFamily="18" charset="-78"/>
              </a:rPr>
              <a:t>مَنْ قَبْلَهُ وَ </a:t>
            </a:r>
            <a:r>
              <a:rPr lang="fa-IR" sz="2100" dirty="0" err="1" smtClean="0">
                <a:cs typeface="me_quran" pitchFamily="18" charset="-78"/>
              </a:rPr>
              <a:t>الْمُؤْتَفِكاتُ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smtClean="0">
                <a:cs typeface="me_quran" pitchFamily="18" charset="-78"/>
              </a:rPr>
              <a:t>بِالْخاطِئَةِ    </a:t>
            </a:r>
            <a:r>
              <a:rPr lang="en-US" sz="2100" dirty="0" smtClean="0">
                <a:sym typeface="HQPB2"/>
              </a:rPr>
              <a:t></a:t>
            </a:r>
            <a:endParaRPr lang="fa-IR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فَعَصَوْا رَسُولَ رَبِّهِمْ فَأَخَذَهُمْ أَخْذَةً </a:t>
            </a:r>
            <a:r>
              <a:rPr lang="fa-IR" sz="2100" dirty="0" err="1" smtClean="0">
                <a:cs typeface="me_quran" pitchFamily="18" charset="-78"/>
              </a:rPr>
              <a:t>رابِيَةً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en-US" sz="2100" dirty="0" smtClean="0">
                <a:cs typeface="me_quran" pitchFamily="18" charset="-78"/>
              </a:rPr>
              <a:t> </a:t>
            </a:r>
            <a:r>
              <a:rPr lang="en-US" sz="2100" dirty="0" smtClean="0">
                <a:sym typeface="HQPB2"/>
              </a:rPr>
              <a:t></a:t>
            </a:r>
            <a:r>
              <a:rPr lang="fa-IR" sz="2100" dirty="0" err="1" smtClean="0">
                <a:cs typeface="me_quran" pitchFamily="18" charset="-78"/>
              </a:rPr>
              <a:t>إِنَّا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لَمَّا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smtClean="0">
                <a:cs typeface="me_quran" pitchFamily="18" charset="-78"/>
              </a:rPr>
              <a:t>طَغَى </a:t>
            </a:r>
            <a:r>
              <a:rPr lang="fa-IR" sz="2100" dirty="0" err="1" smtClean="0">
                <a:cs typeface="me_quran" pitchFamily="18" charset="-78"/>
              </a:rPr>
              <a:t>الْماءُ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حَمَلْناكُمْ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فِي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الْجارِيَةِ </a:t>
            </a:r>
            <a:r>
              <a:rPr lang="en-US" sz="2100" dirty="0" smtClean="0">
                <a:sym typeface="HQPB2"/>
              </a:rPr>
              <a:t> </a:t>
            </a:r>
            <a:endParaRPr lang="fa-IR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لِنَجْعَلَها لَكُمْ </a:t>
            </a:r>
            <a:r>
              <a:rPr lang="fa-IR" sz="2100" dirty="0" err="1" smtClean="0">
                <a:cs typeface="me_quran" pitchFamily="18" charset="-78"/>
              </a:rPr>
              <a:t>تَذْكِرَةً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تَعِيَها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أُذُنٌ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smtClean="0">
                <a:cs typeface="me_quran" pitchFamily="18" charset="-78"/>
              </a:rPr>
              <a:t>واعِيَةٌ    </a:t>
            </a:r>
            <a:r>
              <a:rPr lang="en-US" sz="2100" dirty="0" smtClean="0">
                <a:sym typeface="HQPB2"/>
              </a:rPr>
              <a:t></a:t>
            </a:r>
            <a:endParaRPr lang="en-US" sz="2100" dirty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5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حاقه 4 - 1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68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855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4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57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584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3810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382000" cy="4419600"/>
          </a:xfrm>
        </p:spPr>
        <p:txBody>
          <a:bodyPr/>
          <a:lstStyle/>
          <a:p>
            <a:r>
              <a:rPr lang="fa-IR" sz="8000" dirty="0" smtClean="0">
                <a:latin typeface="IranNastaliq" pitchFamily="18" charset="0"/>
                <a:cs typeface="IranNastaliq" pitchFamily="18" charset="0"/>
              </a:rPr>
              <a:t>مقابله   با   تکذیب  حادثه   در هم کوبنده   قیامت</a:t>
            </a:r>
            <a:br>
              <a:rPr lang="fa-IR" sz="8000" dirty="0" smtClean="0">
                <a:latin typeface="IranNastaliq" pitchFamily="18" charset="0"/>
                <a:cs typeface="IranNastaliq" pitchFamily="18" charset="0"/>
              </a:rPr>
            </a:br>
            <a:endParaRPr lang="fa-IR" sz="6600" dirty="0" smtClean="0">
              <a:solidFill>
                <a:schemeClr val="tx1"/>
              </a:solidFill>
              <a:latin typeface="IranNastaliq" pitchFamily="18" charset="0"/>
              <a:cs typeface="IranNastaliq" pitchFamily="18" charset="0"/>
            </a:endParaRPr>
          </a:p>
          <a:p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از تکذیب قارعه که به سر   پیچی از رسول پروردگار منتهی می شود بر حذر باشید، زیرا عذاب الهی را در پی دارد.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6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uiExpand="1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4953000" y="152400"/>
            <a:ext cx="3810000" cy="990600"/>
          </a:xfrm>
        </p:spPr>
        <p:txBody>
          <a:bodyPr/>
          <a:lstStyle/>
          <a:p>
            <a:pPr algn="r"/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4800" b="0" dirty="0">
                <a:solidFill>
                  <a:srgbClr val="000000"/>
                </a:solidFill>
                <a:cs typeface="IranNastaliq" pitchFamily="18" charset="0"/>
              </a:rPr>
              <a:t>سوم، آیات  </a:t>
            </a:r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  13     تا    37</a:t>
            </a:r>
            <a:endParaRPr lang="en-US" sz="48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4102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فَإِذا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نُفِخَ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فِي الصُّورِ نَفْخَةٌ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واحِدَةٌ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</a:t>
            </a:r>
            <a:r>
              <a:rPr lang="ar-SA" sz="1700" dirty="0" smtClean="0">
                <a:cs typeface="me_quran" pitchFamily="18" charset="-78"/>
              </a:rPr>
              <a:t>وَ حُمِلَتِ الْأَرْضُ وَ الْجِبالُ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فَدُكَّتا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دَكَّةً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واحِدَةً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</a:t>
            </a:r>
            <a:endParaRPr lang="ar-SA" sz="17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فَيَوْمَئِذٍ وَقَعَتِ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الْواقِعَةُ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 </a:t>
            </a:r>
            <a:r>
              <a:rPr lang="ar-SA" sz="1700" dirty="0" smtClean="0">
                <a:cs typeface="me_quran" pitchFamily="18" charset="-78"/>
              </a:rPr>
              <a:t>وَ انْشَقَّتِ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السَّماءُ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فَهِيَ يَوْمَئِذٍ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واهِيَةٌ </a:t>
            </a:r>
            <a:r>
              <a:rPr lang="en-US" sz="1700" dirty="0" smtClean="0">
                <a:sym typeface="HQPB2"/>
              </a:rPr>
              <a:t></a:t>
            </a:r>
            <a:r>
              <a:rPr lang="en-US" sz="1700" dirty="0" smtClean="0"/>
              <a:t> </a:t>
            </a:r>
            <a:endParaRPr lang="ar-SA" sz="17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وَ الْمَلَكُ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عَلى‏ أَرْجائِها وَ يَحْمِلُ عَرْشَ رَبِّكَ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فَوْقَهُمْ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يَوْمَئِذٍ ثَمانِيَةٌ </a:t>
            </a:r>
            <a:r>
              <a:rPr lang="en-US" sz="1700" dirty="0" smtClean="0">
                <a:sym typeface="HQPB2"/>
              </a:rPr>
              <a:t></a:t>
            </a:r>
            <a:r>
              <a:rPr lang="en-US" sz="1700" dirty="0" smtClean="0"/>
              <a:t> </a:t>
            </a:r>
            <a:r>
              <a:rPr lang="ar-SA" sz="1700" dirty="0" smtClean="0">
                <a:cs typeface="me_quran" pitchFamily="18" charset="-78"/>
              </a:rPr>
              <a:t>يَوْمَئِذٍ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تُعْرَضُونَ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لا تَخْفى‏ مِنْكُمْ خافِيَةٌ </a:t>
            </a:r>
            <a:r>
              <a:rPr lang="en-US" sz="1700" dirty="0" smtClean="0">
                <a:sym typeface="HQPB2"/>
              </a:rPr>
              <a:t></a:t>
            </a:r>
            <a:r>
              <a:rPr lang="en-US" sz="1700" dirty="0" smtClean="0"/>
              <a:t> </a:t>
            </a:r>
            <a:endParaRPr lang="ar-SA" sz="17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فَأَمَّا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مَنْ أُوتِيَ كِتابَهُ بِيَمينِهِ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فَيَقُولُ هاؤُمُ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اقْرَؤُا كِتابِيَهْ </a:t>
            </a:r>
            <a:r>
              <a:rPr lang="en-US" sz="1700" dirty="0" smtClean="0">
                <a:sym typeface="HQPB2"/>
              </a:rPr>
              <a:t></a:t>
            </a:r>
            <a:r>
              <a:rPr lang="en-US" sz="1700" dirty="0" smtClean="0"/>
              <a:t> </a:t>
            </a:r>
            <a:r>
              <a:rPr lang="fa-IR" sz="1700" dirty="0" smtClean="0"/>
              <a:t> </a:t>
            </a:r>
            <a:r>
              <a:rPr lang="ar-SA" sz="1700" dirty="0" smtClean="0">
                <a:cs typeface="me_quran" pitchFamily="18" charset="-78"/>
              </a:rPr>
              <a:t>إِنِّي ظَنَنْتُ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أَنِّي مُلاقٍ حِسابِيَهْ </a:t>
            </a:r>
            <a:r>
              <a:rPr lang="en-US" sz="1700" dirty="0" smtClean="0">
                <a:sym typeface="HQPB2"/>
              </a:rPr>
              <a:t></a:t>
            </a:r>
            <a:r>
              <a:rPr lang="en-US" sz="1700" dirty="0" smtClean="0"/>
              <a:t> </a:t>
            </a:r>
            <a:endParaRPr lang="ar-SA" sz="17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فَهُوَ في‏ عيشَةٍ راضِيَةٍ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</a:t>
            </a:r>
            <a:r>
              <a:rPr lang="ar-SA" sz="1700" dirty="0" smtClean="0"/>
              <a:t> </a:t>
            </a:r>
            <a:r>
              <a:rPr lang="ar-SA" sz="1700" dirty="0" smtClean="0">
                <a:cs typeface="me_quran" pitchFamily="18" charset="-78"/>
              </a:rPr>
              <a:t>في‏ جَنَّةٍ عالِيَةٍ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</a:t>
            </a:r>
            <a:r>
              <a:rPr lang="ar-SA" sz="1700" dirty="0" smtClean="0">
                <a:cs typeface="me_quran" pitchFamily="18" charset="-78"/>
              </a:rPr>
              <a:t>قُطُوفُها دانِيَةٌ </a:t>
            </a:r>
            <a:r>
              <a:rPr lang="en-US" sz="1700" dirty="0" smtClean="0">
                <a:sym typeface="HQPB2"/>
              </a:rPr>
              <a:t> </a:t>
            </a:r>
            <a:r>
              <a:rPr lang="ar-SA" sz="1700" dirty="0" smtClean="0"/>
              <a:t> </a:t>
            </a:r>
            <a:r>
              <a:rPr lang="ar-SA" sz="1700" dirty="0" smtClean="0">
                <a:cs typeface="me_quran" pitchFamily="18" charset="-78"/>
              </a:rPr>
              <a:t>كُلُوا وَ اشْرَبُوا هَنيئاً بِما أَسْلَفْتُمْ فِي الْأَيَّامِ الْخالِيَةِ </a:t>
            </a:r>
            <a:r>
              <a:rPr lang="en-US" sz="1700" dirty="0" smtClean="0">
                <a:sym typeface="HQPB2"/>
              </a:rPr>
              <a:t></a:t>
            </a:r>
            <a:r>
              <a:rPr lang="en-US" sz="1700" dirty="0" smtClean="0"/>
              <a:t> </a:t>
            </a:r>
            <a:endParaRPr lang="ar-SA" sz="17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وَ أَمَّا مَنْ أُوتِيَ كِتابَهُ بِشِمالِهِ فَيَقُولُ يا لَيْتَني‏ لَمْ أُوتَ كِتابِيَهْ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</a:t>
            </a:r>
            <a:r>
              <a:rPr lang="ar-SA" sz="1700" dirty="0" smtClean="0"/>
              <a:t> </a:t>
            </a:r>
            <a:r>
              <a:rPr lang="ar-SA" sz="1700" dirty="0" smtClean="0">
                <a:cs typeface="me_quran" pitchFamily="18" charset="-78"/>
              </a:rPr>
              <a:t>وَ لَمْ أَدْرِ ما حِسابِيَهْ </a:t>
            </a:r>
            <a:r>
              <a:rPr lang="en-US" sz="1700" dirty="0" smtClean="0">
                <a:sym typeface="HQPB2"/>
              </a:rPr>
              <a:t></a:t>
            </a:r>
            <a:r>
              <a:rPr lang="en-US" sz="1700" dirty="0" smtClean="0"/>
              <a:t> </a:t>
            </a:r>
            <a:r>
              <a:rPr lang="ar-SA" sz="1700" dirty="0" smtClean="0">
                <a:cs typeface="me_quran" pitchFamily="18" charset="-78"/>
              </a:rPr>
              <a:t>يا لَيْتَها كانَتِ الْقاضِيَةَ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</a:t>
            </a:r>
            <a:endParaRPr lang="ar-SA" sz="17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ما أَغْنى‏ عَنِّي مالِيَهْ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</a:t>
            </a:r>
            <a:r>
              <a:rPr lang="ar-SA" sz="1700" dirty="0" smtClean="0"/>
              <a:t> </a:t>
            </a:r>
            <a:r>
              <a:rPr lang="ar-SA" sz="1700" dirty="0" smtClean="0">
                <a:cs typeface="me_quran" pitchFamily="18" charset="-78"/>
              </a:rPr>
              <a:t>هَلَكَ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عَنِّي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سُلْطانِيَهْ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 </a:t>
            </a:r>
            <a:r>
              <a:rPr lang="ar-SA" sz="1700" dirty="0" smtClean="0">
                <a:cs typeface="me_quran" pitchFamily="18" charset="-78"/>
              </a:rPr>
              <a:t>خُذُوهُ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فَغُلُّوهُ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</a:t>
            </a:r>
            <a:r>
              <a:rPr lang="ar-SA" sz="1700" dirty="0" smtClean="0">
                <a:cs typeface="me_quran" pitchFamily="18" charset="-78"/>
              </a:rPr>
              <a:t>ثُمَّ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الْجَحيمَ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صَلُّوهُ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</a:t>
            </a:r>
            <a:endParaRPr lang="ar-SA" sz="17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ثُمَّ في‏ سِلْسِلَةٍ ذَرْعُها سَبْعُونَ ذِراعاً فَاسْلُكُوهُ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 </a:t>
            </a:r>
            <a:r>
              <a:rPr lang="fa-IR" sz="1700" dirty="0" smtClean="0">
                <a:sym typeface="HQPB2"/>
              </a:rPr>
              <a:t> </a:t>
            </a:r>
            <a:r>
              <a:rPr lang="ar-SA" sz="1700" dirty="0" smtClean="0">
                <a:cs typeface="me_quran" pitchFamily="18" charset="-78"/>
              </a:rPr>
              <a:t>إِنَّهُ كانَ لا يُؤْمِنُ بِاللَّهِ الْعَظيمِ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</a:t>
            </a:r>
            <a:r>
              <a:rPr lang="fa-IR" sz="1700" dirty="0" smtClean="0">
                <a:sym typeface="HQPB2"/>
              </a:rPr>
              <a:t> </a:t>
            </a:r>
            <a:r>
              <a:rPr lang="ar-SA" sz="1700" dirty="0" smtClean="0">
                <a:cs typeface="me_quran" pitchFamily="18" charset="-78"/>
              </a:rPr>
              <a:t>وَ لا يَحُضُّ عَلى‏ طَعامِ الْمِسْكينِ </a:t>
            </a:r>
            <a:r>
              <a:rPr lang="en-US" sz="1700" dirty="0" smtClean="0">
                <a:sym typeface="HQPB2"/>
              </a:rPr>
              <a:t></a:t>
            </a:r>
            <a:r>
              <a:rPr lang="en-US" sz="1700" dirty="0" smtClean="0"/>
              <a:t> </a:t>
            </a:r>
            <a:endParaRPr lang="ar-SA" sz="17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1700" dirty="0" smtClean="0">
                <a:cs typeface="me_quran" pitchFamily="18" charset="-78"/>
              </a:rPr>
              <a:t>فَلَيْسَ لَهُ الْيَوْمَ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هاهُنا حَميمٌ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</a:t>
            </a:r>
            <a:r>
              <a:rPr lang="fa-IR" sz="1700" dirty="0" smtClean="0">
                <a:sym typeface="HQPB2"/>
              </a:rPr>
              <a:t> </a:t>
            </a:r>
            <a:r>
              <a:rPr lang="ar-SA" sz="1700" dirty="0" smtClean="0">
                <a:cs typeface="me_quran" pitchFamily="18" charset="-78"/>
              </a:rPr>
              <a:t>وَ لا طَعامٌ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إِلاَّ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مِنْ غِسْلينٍ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</a:t>
            </a:r>
            <a:r>
              <a:rPr lang="ar-SA" sz="1700" dirty="0" smtClean="0"/>
              <a:t> </a:t>
            </a:r>
            <a:r>
              <a:rPr lang="ar-SA" sz="1700" dirty="0" smtClean="0">
                <a:cs typeface="me_quran" pitchFamily="18" charset="-78"/>
              </a:rPr>
              <a:t>لا يَأْكُلُهُ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 إِلاَّ </a:t>
            </a:r>
            <a:r>
              <a:rPr lang="fa-IR" sz="1700" dirty="0" smtClean="0">
                <a:cs typeface="me_quran" pitchFamily="18" charset="-78"/>
              </a:rPr>
              <a:t>   </a:t>
            </a:r>
            <a:r>
              <a:rPr lang="ar-SA" sz="1700" dirty="0" smtClean="0">
                <a:cs typeface="me_quran" pitchFamily="18" charset="-78"/>
              </a:rPr>
              <a:t>الْخاطِؤُنَ</a:t>
            </a:r>
            <a:r>
              <a:rPr lang="en-US" sz="1700" dirty="0" smtClean="0">
                <a:cs typeface="me_quran" pitchFamily="18" charset="-78"/>
              </a:rPr>
              <a:t> </a:t>
            </a:r>
            <a:r>
              <a:rPr lang="ar-SA" sz="1700" dirty="0" smtClean="0">
                <a:cs typeface="me_quran" pitchFamily="18" charset="-78"/>
              </a:rPr>
              <a:t> </a:t>
            </a:r>
            <a:r>
              <a:rPr lang="en-US" sz="1700" dirty="0" smtClean="0">
                <a:sym typeface="HQPB2"/>
              </a:rPr>
              <a:t></a:t>
            </a:r>
            <a:endParaRPr lang="en-US" sz="1700" dirty="0">
              <a:cs typeface="me_quran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7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7" name="حاقه 13 - 3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62000" y="68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audio>
              <p:cMediaNode vol="10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8403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5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7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9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115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136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6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789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>
          <a:xfrm>
            <a:off x="5486400" y="609600"/>
            <a:ext cx="32004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362200"/>
            <a:ext cx="8686800" cy="3724275"/>
          </a:xfrm>
        </p:spPr>
        <p:txBody>
          <a:bodyPr/>
          <a:lstStyle/>
          <a:p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هشدار!  وقوع   واقعه   برملاکننده   قیامت   </a:t>
            </a:r>
            <a:br>
              <a:rPr lang="fa-IR" sz="6600" dirty="0" smtClean="0">
                <a:latin typeface="IranNastaliq" pitchFamily="18" charset="0"/>
                <a:cs typeface="IranNastaliq" pitchFamily="18" charset="0"/>
              </a:rPr>
            </a:br>
            <a:endParaRPr lang="en-US" sz="40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صحنه   ظهور   سعادت حساب  باوران و فرو ریختن   پشتوانه   ثروت   و   قدرت   کسانی    که   به خدا  ایمان   نیاوردند </a:t>
            </a:r>
          </a:p>
          <a:p>
            <a:pPr>
              <a:lnSpc>
                <a:spcPct val="150000"/>
              </a:lnSpc>
              <a:buNone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                 و نسبت   به طعام مسکین   تشویق   نکردند.</a:t>
            </a:r>
            <a:endParaRPr lang="en-US" sz="2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8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AutoShape 2"/>
          <p:cNvSpPr>
            <a:spLocks noGrp="1" noChangeArrowheads="1"/>
          </p:cNvSpPr>
          <p:nvPr>
            <p:ph type="title"/>
          </p:nvPr>
        </p:nvSpPr>
        <p:spPr>
          <a:xfrm>
            <a:off x="5410200" y="152400"/>
            <a:ext cx="3352800" cy="914400"/>
          </a:xfrm>
        </p:spPr>
        <p:txBody>
          <a:bodyPr/>
          <a:lstStyle/>
          <a:p>
            <a:pPr algn="r"/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4800" b="0" dirty="0">
                <a:solidFill>
                  <a:srgbClr val="000000"/>
                </a:solidFill>
                <a:cs typeface="IranNastaliq" pitchFamily="18" charset="0"/>
              </a:rPr>
              <a:t>چهارم، آیات  </a:t>
            </a:r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  38   تا  52</a:t>
            </a:r>
            <a:endParaRPr lang="en-US" sz="48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486400"/>
          </a:xfrm>
        </p:spPr>
        <p:txBody>
          <a:bodyPr/>
          <a:lstStyle/>
          <a:p>
            <a:pPr marL="360000" indent="-36000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ar-SA" sz="2300" dirty="0" smtClean="0">
                <a:cs typeface="me_quran" pitchFamily="18" charset="-78"/>
              </a:rPr>
              <a:t>فَلا أُقْسِمُ بِما تُبْصِرُونَ 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 </a:t>
            </a:r>
            <a:r>
              <a:rPr lang="ar-SA" sz="2300" dirty="0" smtClean="0">
                <a:cs typeface="me_quran" pitchFamily="18" charset="-78"/>
              </a:rPr>
              <a:t>وَ ما لا تُبْصِرُونَ 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 </a:t>
            </a:r>
            <a:r>
              <a:rPr lang="ar-SA" sz="2300" dirty="0" smtClean="0">
                <a:cs typeface="me_quran" pitchFamily="18" charset="-78"/>
              </a:rPr>
              <a:t>إِنَّهُ 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لَقَوْلُ رَسُولٍ كَريمٍ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</a:t>
            </a:r>
            <a:endParaRPr lang="ar-SA" sz="2300" dirty="0" smtClean="0">
              <a:cs typeface="me_quran" pitchFamily="18" charset="-78"/>
            </a:endParaRPr>
          </a:p>
          <a:p>
            <a:pPr marL="360000" indent="-36000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ar-SA" sz="2300" dirty="0" smtClean="0">
                <a:cs typeface="me_quran" pitchFamily="18" charset="-78"/>
              </a:rPr>
              <a:t>وَ ما هُوَ بِقَوْلِ شاعِرٍ قَليلاً ما تُؤْمِنُونَ 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 </a:t>
            </a:r>
            <a:r>
              <a:rPr lang="ar-SA" sz="2300" dirty="0" smtClean="0">
                <a:cs typeface="me_quran" pitchFamily="18" charset="-78"/>
              </a:rPr>
              <a:t>وَ لا بِقَوْلِ كاهِنٍ قَليلاً ما تَذَكَّرُونَ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</a:t>
            </a:r>
            <a:endParaRPr lang="fa-IR" sz="2300" dirty="0" smtClean="0">
              <a:sym typeface="HQPB2"/>
            </a:endParaRPr>
          </a:p>
          <a:p>
            <a:pPr marL="360000" indent="-36000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ar-SA" sz="2300" dirty="0" smtClean="0">
                <a:cs typeface="me_quran" pitchFamily="18" charset="-78"/>
              </a:rPr>
              <a:t>تَنْزيلٌ مِنْ رَبِّ الْعالَمينَ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</a:t>
            </a:r>
            <a:r>
              <a:rPr lang="ar-SA" sz="2300" dirty="0" smtClean="0">
                <a:cs typeface="me_quran" pitchFamily="18" charset="-78"/>
              </a:rPr>
              <a:t>وَ لَوْ تَقَوَّلَ 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عَلَيْنا </a:t>
            </a:r>
            <a:r>
              <a:rPr lang="ar-SA" sz="2300" dirty="0" smtClean="0">
                <a:cs typeface="me_quran" pitchFamily="18" charset="-78"/>
              </a:rPr>
              <a:t>بَعْضَ الْأَقاويلِ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</a:t>
            </a:r>
          </a:p>
          <a:p>
            <a:pPr marL="360000" indent="-36000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ar-SA" sz="2300" dirty="0" smtClean="0">
                <a:cs typeface="me_quran" pitchFamily="18" charset="-78"/>
              </a:rPr>
              <a:t>لَأَخَذْنا مِنْهُ بِالْيَمينِ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</a:t>
            </a:r>
            <a:r>
              <a:rPr lang="fa-IR" sz="2300" dirty="0" smtClean="0">
                <a:sym typeface="HQPB2"/>
              </a:rPr>
              <a:t> </a:t>
            </a:r>
            <a:r>
              <a:rPr lang="ar-SA" sz="2300" dirty="0" smtClean="0">
                <a:cs typeface="me_quran" pitchFamily="18" charset="-78"/>
              </a:rPr>
              <a:t>ثُمَّ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لَقَطَعْنا مِنْهُ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الْوَتينَ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</a:t>
            </a:r>
            <a:endParaRPr lang="ar-SA" sz="2300" dirty="0" smtClean="0">
              <a:cs typeface="me_quran" pitchFamily="18" charset="-78"/>
            </a:endParaRPr>
          </a:p>
          <a:p>
            <a:pPr marL="360000" indent="-36000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ar-SA" sz="2300" dirty="0" smtClean="0">
                <a:cs typeface="me_quran" pitchFamily="18" charset="-78"/>
              </a:rPr>
              <a:t>فَما مِنْكُمْ مِنْ أَحَدٍ عَنْهُ حاجِزينَ 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 </a:t>
            </a:r>
            <a:r>
              <a:rPr lang="ar-SA" sz="2300" dirty="0" smtClean="0">
                <a:cs typeface="me_quran" pitchFamily="18" charset="-78"/>
              </a:rPr>
              <a:t>وَ إِنَّهُ 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لَتَذْكِرَةٌ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 لِلْمُتَّقينَ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</a:t>
            </a:r>
          </a:p>
          <a:p>
            <a:pPr marL="360000" indent="-36000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ar-SA" sz="2300" dirty="0" smtClean="0">
                <a:cs typeface="me_quran" pitchFamily="18" charset="-78"/>
              </a:rPr>
              <a:t>وَ إِنَّا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لَنَعْلَمُ 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أَنَّ مِنْكُمْ مُكَذِّبينَ 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 </a:t>
            </a:r>
            <a:r>
              <a:rPr lang="ar-SA" sz="2300" dirty="0" smtClean="0">
                <a:cs typeface="me_quran" pitchFamily="18" charset="-78"/>
              </a:rPr>
              <a:t>وَ إِنَّهُ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لَحَسْرَةٌ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عَلَى الْكافِرينَ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</a:t>
            </a:r>
          </a:p>
          <a:p>
            <a:pPr marL="360000" indent="-36000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ar-SA" sz="2300" dirty="0" smtClean="0">
                <a:cs typeface="me_quran" pitchFamily="18" charset="-78"/>
              </a:rPr>
              <a:t>وَ إِنَّهُ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 لَحَقُّ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 الْيَقينِ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</a:t>
            </a:r>
            <a:r>
              <a:rPr lang="fa-IR" sz="2300" dirty="0" smtClean="0">
                <a:sym typeface="HQPB2"/>
              </a:rPr>
              <a:t> </a:t>
            </a:r>
            <a:r>
              <a:rPr lang="ar-SA" sz="2300" dirty="0" smtClean="0">
                <a:cs typeface="me_quran" pitchFamily="18" charset="-78"/>
              </a:rPr>
              <a:t>فَسَبِّحْ 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بِاسْمِ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رَبِّكَ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الْعَظيمِ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</a:t>
            </a:r>
            <a:endParaRPr lang="en-US" sz="2300" dirty="0">
              <a:cs typeface="me_quran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9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7" name="حاقه 38 - 5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620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095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5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78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95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9266" grpId="0"/>
      <p:bldP spid="139267" grpId="0" uiExpand="1" build="p"/>
    </p:bld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2940</TotalTime>
  <Words>566</Words>
  <Application>Microsoft Office PowerPoint</Application>
  <PresentationFormat>نمایش روی پرده (4:3)</PresentationFormat>
  <Paragraphs>81</Paragraphs>
  <Slides>12</Slides>
  <Notes>4</Notes>
  <HiddenSlides>0</HiddenSlides>
  <MMClips>5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12</vt:i4>
      </vt:variant>
    </vt:vector>
  </HeadingPairs>
  <TitlesOfParts>
    <vt:vector size="13" baseType="lpstr">
      <vt:lpstr>Capsules</vt:lpstr>
      <vt:lpstr>اسلاید 1</vt:lpstr>
      <vt:lpstr>اسلاید 2</vt:lpstr>
      <vt:lpstr>سیاق اول؛  آیات       1    تا    3 </vt:lpstr>
      <vt:lpstr>جهت  هدایتی  سیاق   اول</vt:lpstr>
      <vt:lpstr>سیاق دوم، آیات  4   تا   12</vt:lpstr>
      <vt:lpstr>جهت هدایتی سیاق دوم</vt:lpstr>
      <vt:lpstr>سیاق سوم، آیات    13     تا    37</vt:lpstr>
      <vt:lpstr>جهت هدایتی سیاق سوم</vt:lpstr>
      <vt:lpstr>سیاق چهارم، آیات    38   تا  52</vt:lpstr>
      <vt:lpstr>جهت  هدایتی  سیاق  چهارم</vt:lpstr>
      <vt:lpstr>اسلاید 11</vt:lpstr>
      <vt:lpstr>اسلاید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darabi</dc:creator>
  <cp:lastModifiedBy>darabi</cp:lastModifiedBy>
  <cp:revision>174</cp:revision>
  <cp:lastPrinted>1601-01-01T00:00:00Z</cp:lastPrinted>
  <dcterms:created xsi:type="dcterms:W3CDTF">1601-01-01T00:00:00Z</dcterms:created>
  <dcterms:modified xsi:type="dcterms:W3CDTF">2010-12-11T18:40:18Z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