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3" r:id="rId1"/>
  </p:sldMasterIdLst>
  <p:notesMasterIdLst>
    <p:notesMasterId r:id="rId12"/>
  </p:notesMasterIdLst>
  <p:sldIdLst>
    <p:sldId id="270" r:id="rId2"/>
    <p:sldId id="279" r:id="rId3"/>
    <p:sldId id="273" r:id="rId4"/>
    <p:sldId id="258" r:id="rId5"/>
    <p:sldId id="259" r:id="rId6"/>
    <p:sldId id="260" r:id="rId7"/>
    <p:sldId id="261" r:id="rId8"/>
    <p:sldId id="262" r:id="rId9"/>
    <p:sldId id="280" r:id="rId10"/>
    <p:sldId id="278" r:id="rId11"/>
  </p:sldIdLst>
  <p:sldSz cx="9144000" cy="6858000" type="screen4x3"/>
  <p:notesSz cx="6858000" cy="9144000"/>
  <p:defaultTextStyle>
    <a:defPPr>
      <a:defRPr lang="fa-IR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CC"/>
    <a:srgbClr val="FFFFFF"/>
    <a:srgbClr val="CCECFF"/>
    <a:srgbClr val="CCCCFF"/>
    <a:srgbClr val="FFFF00"/>
    <a:srgbClr val="A3F5ED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31432" autoAdjust="0"/>
    <p:restoredTop sz="87187" autoAdjust="0"/>
  </p:normalViewPr>
  <p:slideViewPr>
    <p:cSldViewPr>
      <p:cViewPr>
        <p:scale>
          <a:sx n="80" d="100"/>
          <a:sy n="80" d="100"/>
        </p:scale>
        <p:origin x="-114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6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8" d="100"/>
          <a:sy n="98" d="100"/>
        </p:scale>
        <p:origin x="-3516" y="-10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029B6972-16AD-4676-9E95-685904C955B6}" type="datetimeFigureOut">
              <a:rPr lang="fa-IR" smtClean="0"/>
              <a:pPr/>
              <a:t>01/05/32</a:t>
            </a:fld>
            <a:endParaRPr lang="fa-I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fa-I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213DD9C3-465F-4F95-9AF5-449ECF07A198}" type="slidenum">
              <a:rPr lang="fa-IR" smtClean="0"/>
              <a:pPr/>
              <a:t>‹#›</a:t>
            </a:fld>
            <a:endParaRPr lang="fa-I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3DD9C3-465F-4F95-9AF5-449ECF07A198}" type="slidenum">
              <a:rPr lang="fa-IR" smtClean="0"/>
              <a:pPr/>
              <a:t>1</a:t>
            </a:fld>
            <a:endParaRPr lang="fa-I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3DD9C3-465F-4F95-9AF5-449ECF07A198}" type="slidenum">
              <a:rPr lang="fa-IR" smtClean="0"/>
              <a:pPr/>
              <a:t>2</a:t>
            </a:fld>
            <a:endParaRPr lang="fa-I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a-IR" dirty="0" smtClean="0"/>
              <a:t>صفحه</a:t>
            </a:r>
            <a:r>
              <a:rPr lang="fa-IR" baseline="0" dirty="0" smtClean="0"/>
              <a:t> بعد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3DD9C3-465F-4F95-9AF5-449ECF07A198}" type="slidenum">
              <a:rPr lang="fa-IR" smtClean="0"/>
              <a:pPr/>
              <a:t>4</a:t>
            </a:fld>
            <a:endParaRPr lang="fa-I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7218" name="Group 2"/>
          <p:cNvGrpSpPr>
            <a:grpSpLocks/>
          </p:cNvGrpSpPr>
          <p:nvPr/>
        </p:nvGrpSpPr>
        <p:grpSpPr bwMode="auto">
          <a:xfrm>
            <a:off x="0" y="0"/>
            <a:ext cx="5867400" cy="6858000"/>
            <a:chOff x="0" y="0"/>
            <a:chExt cx="3696" cy="4320"/>
          </a:xfrm>
        </p:grpSpPr>
        <p:sp>
          <p:nvSpPr>
            <p:cNvPr id="137219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rtl="0"/>
              <a:endParaRPr kumimoji="1" lang="en-US" sz="2400">
                <a:latin typeface="Times New Roman" pitchFamily="18" charset="0"/>
              </a:endParaRPr>
            </a:p>
          </p:txBody>
        </p:sp>
        <p:sp>
          <p:nvSpPr>
            <p:cNvPr id="137220" name="AutoShape 4"/>
            <p:cNvSpPr>
              <a:spLocks noChangeArrowheads="1"/>
            </p:cNvSpPr>
            <p:nvPr/>
          </p:nvSpPr>
          <p:spPr bwMode="white">
            <a:xfrm>
              <a:off x="432" y="624"/>
              <a:ext cx="3264" cy="12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rtl="0"/>
              <a:endParaRPr kumimoji="1" lang="en-US" sz="2400">
                <a:latin typeface="Times New Roman" pitchFamily="18" charset="0"/>
              </a:endParaRPr>
            </a:p>
          </p:txBody>
        </p:sp>
      </p:grpSp>
      <p:grpSp>
        <p:nvGrpSpPr>
          <p:cNvPr id="137221" name="Group 5"/>
          <p:cNvGrpSpPr>
            <a:grpSpLocks/>
          </p:cNvGrpSpPr>
          <p:nvPr/>
        </p:nvGrpSpPr>
        <p:grpSpPr bwMode="auto">
          <a:xfrm>
            <a:off x="3632200" y="4889500"/>
            <a:ext cx="4876800" cy="319088"/>
            <a:chOff x="2288" y="3080"/>
            <a:chExt cx="3072" cy="201"/>
          </a:xfrm>
        </p:grpSpPr>
        <p:sp>
          <p:nvSpPr>
            <p:cNvPr id="137222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137223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</p:grpSp>
      <p:sp>
        <p:nvSpPr>
          <p:cNvPr id="137224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fa-IR"/>
              <a:t>برای ویرایش سبک زیرعنوان اسلاید اصلی، کلیک نمایید</a:t>
            </a:r>
          </a:p>
        </p:txBody>
      </p:sp>
      <p:sp>
        <p:nvSpPr>
          <p:cNvPr id="137225" name="Rectangle 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37226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137227" name="Rectangle 1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6200" y="6248400"/>
            <a:ext cx="587375" cy="488950"/>
          </a:xfrm>
        </p:spPr>
        <p:txBody>
          <a:bodyPr anchorCtr="0"/>
          <a:lstStyle>
            <a:lvl1pPr>
              <a:defRPr/>
            </a:lvl1pPr>
          </a:lstStyle>
          <a:p>
            <a:fld id="{473818F7-2114-4F0F-B3E5-4DA1DCBAE894}" type="slidenum">
              <a:rPr lang="fa-IR"/>
              <a:pPr/>
              <a:t>‹#›</a:t>
            </a:fld>
            <a:endParaRPr lang="en-US"/>
          </a:p>
        </p:txBody>
      </p:sp>
      <p:sp>
        <p:nvSpPr>
          <p:cNvPr id="137228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fa-IR"/>
              <a:t>برای ویرایش سبک عنوان اسلاید اصلی، کلیک نمایید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7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72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7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224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72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1372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7228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E203CE-A4CA-474C-8352-B8B6F3E0D1CA}" type="slidenum">
              <a:rPr lang="fa-IR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762000"/>
            <a:ext cx="1981200" cy="53244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762000"/>
            <a:ext cx="5791200" cy="53244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7CF868-5851-4A5C-809A-04634CAFA716}" type="slidenum">
              <a:rPr lang="fa-IR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D3F96C-F508-495B-A71F-9A27FD564549}" type="slidenum">
              <a:rPr lang="fa-IR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139FB2-E6A4-4A38-AB15-ED50EED65D67}" type="slidenum">
              <a:rPr lang="fa-IR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3713E3-97A6-4036-9B6C-E16C97FE7BDD}" type="slidenum">
              <a:rPr lang="fa-IR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E5009A-AB79-4D45-8578-E3F4EFDC4E57}" type="slidenum">
              <a:rPr lang="fa-IR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4AA634-9CAC-4FE2-B2F0-876A618D7F21}" type="slidenum">
              <a:rPr lang="fa-IR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4B406E-C4C3-4434-B4D7-B1512345ACE1}" type="slidenum">
              <a:rPr lang="fa-IR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8FEB1B-4A55-4749-87D3-E8DED7E8DF40}" type="slidenum">
              <a:rPr lang="fa-IR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DF1E17-7F42-40AF-9815-8E9D632B345B}" type="slidenum">
              <a:rPr lang="fa-IR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6194" name="Group 2"/>
          <p:cNvGrpSpPr>
            <a:grpSpLocks/>
          </p:cNvGrpSpPr>
          <p:nvPr/>
        </p:nvGrpSpPr>
        <p:grpSpPr bwMode="auto">
          <a:xfrm>
            <a:off x="0" y="0"/>
            <a:ext cx="7620000" cy="6858000"/>
            <a:chOff x="0" y="0"/>
            <a:chExt cx="4800" cy="4320"/>
          </a:xfrm>
        </p:grpSpPr>
        <p:grpSp>
          <p:nvGrpSpPr>
            <p:cNvPr id="136195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136196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a-IR"/>
              </a:p>
            </p:txBody>
          </p:sp>
          <p:sp>
            <p:nvSpPr>
              <p:cNvPr id="136197" name="Freeform 5"/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/>
                <a:ahLst/>
                <a:cxnLst>
                  <a:cxn ang="0">
                    <a:pos x="1728" y="0"/>
                  </a:cxn>
                  <a:cxn ang="0">
                    <a:pos x="1728" y="480"/>
                  </a:cxn>
                  <a:cxn ang="0">
                    <a:pos x="380" y="482"/>
                  </a:cxn>
                  <a:cxn ang="0">
                    <a:pos x="354" y="480"/>
                  </a:cxn>
                  <a:cxn ang="0">
                    <a:pos x="308" y="489"/>
                  </a:cxn>
                  <a:cxn ang="0">
                    <a:pos x="246" y="531"/>
                  </a:cxn>
                  <a:cxn ang="0">
                    <a:pos x="206" y="597"/>
                  </a:cxn>
                  <a:cxn ang="0">
                    <a:pos x="192" y="666"/>
                  </a:cxn>
                  <a:cxn ang="0">
                    <a:pos x="192" y="735"/>
                  </a:cxn>
                  <a:cxn ang="0">
                    <a:pos x="0" y="735"/>
                  </a:cxn>
                  <a:cxn ang="0">
                    <a:pos x="0" y="480"/>
                  </a:cxn>
                  <a:cxn ang="0">
                    <a:pos x="0" y="0"/>
                  </a:cxn>
                  <a:cxn ang="0">
                    <a:pos x="1728" y="0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endParaRPr lang="fa-IR"/>
              </a:p>
            </p:txBody>
          </p:sp>
        </p:grpSp>
        <p:grpSp>
          <p:nvGrpSpPr>
            <p:cNvPr id="136198" name="Group 6"/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136199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a-IR"/>
              </a:p>
            </p:txBody>
          </p:sp>
          <p:sp>
            <p:nvSpPr>
              <p:cNvPr id="136200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a-IR"/>
              </a:p>
            </p:txBody>
          </p:sp>
        </p:grpSp>
      </p:grpSp>
      <p:sp>
        <p:nvSpPr>
          <p:cNvPr id="136201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0"/>
            <a:ext cx="7924800" cy="1143000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fa-IR" smtClean="0"/>
              <a:t>برای ویرایش سبک عنوان اسلاید اصلی، کلیک نمایید</a:t>
            </a:r>
          </a:p>
        </p:txBody>
      </p:sp>
      <p:sp>
        <p:nvSpPr>
          <p:cNvPr id="136202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362200"/>
            <a:ext cx="7693025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a-IR" smtClean="0"/>
              <a:t>برای ویرایش سبک متن اسلاید اصلی، کلیک نمایید</a:t>
            </a:r>
          </a:p>
          <a:p>
            <a:pPr lvl="1"/>
            <a:r>
              <a:rPr lang="fa-IR" smtClean="0"/>
              <a:t>سطح دوم</a:t>
            </a:r>
          </a:p>
          <a:p>
            <a:pPr lvl="2"/>
            <a:r>
              <a:rPr lang="fa-IR" smtClean="0"/>
              <a:t>سطح سوم</a:t>
            </a:r>
          </a:p>
          <a:p>
            <a:pPr lvl="3"/>
            <a:r>
              <a:rPr lang="fa-IR" smtClean="0"/>
              <a:t>سطح چهارم</a:t>
            </a:r>
          </a:p>
          <a:p>
            <a:pPr lvl="4"/>
            <a:r>
              <a:rPr lang="fa-IR" smtClean="0"/>
              <a:t>سطح پنجم</a:t>
            </a:r>
          </a:p>
        </p:txBody>
      </p:sp>
      <p:sp>
        <p:nvSpPr>
          <p:cNvPr id="136203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rtl="0">
              <a:defRPr sz="1400"/>
            </a:lvl1pPr>
          </a:lstStyle>
          <a:p>
            <a:endParaRPr lang="en-US"/>
          </a:p>
        </p:txBody>
      </p:sp>
      <p:sp>
        <p:nvSpPr>
          <p:cNvPr id="136204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248400"/>
            <a:ext cx="28971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>
              <a:defRPr sz="1400"/>
            </a:lvl1pPr>
          </a:lstStyle>
          <a:p>
            <a:endParaRPr lang="en-US"/>
          </a:p>
        </p:txBody>
      </p:sp>
      <p:sp>
        <p:nvSpPr>
          <p:cNvPr id="13620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algn="l" rtl="0">
              <a:defRPr sz="2600" b="1">
                <a:solidFill>
                  <a:schemeClr val="bg1"/>
                </a:solidFill>
              </a:defRPr>
            </a:lvl1pPr>
          </a:lstStyle>
          <a:p>
            <a:fld id="{A33C325D-F275-470D-8546-B82AA8F5E889}" type="slidenum">
              <a:rPr lang="fa-IR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6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6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6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201" grpId="0"/>
      <p:bldP spid="136202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620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136202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620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136202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620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136202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620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136202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620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13620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hdr="0" ftr="0" dt="0"/>
  <p:txStyles>
    <p:titleStyle>
      <a:lvl1pPr algn="l" rtl="1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1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l" rtl="1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l" rtl="1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l" rtl="1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l" rtl="1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l" rtl="1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l" rtl="1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l" rtl="1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r" rtl="1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fontAlgn="base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>
          <a:solidFill>
            <a:schemeClr val="tx1"/>
          </a:solidFill>
          <a:latin typeface="+mn-lt"/>
          <a:cs typeface="+mn-cs"/>
        </a:defRPr>
      </a:lvl4pPr>
      <a:lvl5pPr marL="20574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BBB\&#1662;&#1575;&#1608;&#1585;%20&#1662;&#1608;&#1740;&#1606;&#1578;%20&#1580;&#1586;&#1569;%2029\New%20folder\&#1587;&#1608;&#1585;&#1607;%20&#1578;&#1581;&#1585;&#1740;&#1605;\&#1578;&#1581;&#1585;&#1740;&#1605;.wmv" TargetMode="Externa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BBB\&#1662;&#1575;&#1608;&#1585;%20&#1662;&#1608;&#1740;&#1606;&#1578;%20&#1580;&#1586;&#1569;%2029\New%20folder\&#1587;&#1608;&#1585;&#1607;%20&#1578;&#1581;&#1585;&#1740;&#1605;\1-5.mp3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BBB\&#1662;&#1575;&#1608;&#1585;%20&#1662;&#1608;&#1740;&#1606;&#1578;%20&#1580;&#1586;&#1569;%2029\New%20folder\&#1587;&#1608;&#1585;&#1607;%20&#1578;&#1581;&#1585;&#1740;&#1605;\6-9.mp3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BBB\&#1662;&#1575;&#1608;&#1585;%20&#1662;&#1608;&#1740;&#1606;&#1578;%20&#1580;&#1586;&#1569;%2029\New%20folder\&#1587;&#1608;&#1585;&#1607;%20&#1578;&#1581;&#1585;&#1740;&#1605;\10-12.mp3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1371600" y="1524000"/>
            <a:ext cx="25908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tabLst/>
              <a:defRPr/>
            </a:pPr>
            <a:r>
              <a:rPr kumimoji="0" lang="fa-IR" sz="2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IranNastaliq" pitchFamily="18" charset="0"/>
                <a:cs typeface="IranNastaliq" pitchFamily="18" charset="0"/>
              </a:rPr>
              <a:t>بسم الله الرحمن الرحیم</a:t>
            </a:r>
          </a:p>
          <a:p>
            <a:pPr marL="342900" marR="0" lvl="0" indent="-342900" algn="ct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tabLst/>
              <a:defRPr/>
            </a:pPr>
            <a:r>
              <a:rPr kumimoji="0" lang="fa-IR" sz="4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IranNastaliq" pitchFamily="18" charset="0"/>
                <a:cs typeface="IranNastaliq" pitchFamily="18" charset="0"/>
              </a:rPr>
              <a:t>تدبر در سوره مبارکه</a:t>
            </a:r>
          </a:p>
          <a:p>
            <a:pPr marL="342900" marR="0" lvl="0" indent="-342900" algn="ct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tabLst/>
              <a:defRPr/>
            </a:pPr>
            <a:endParaRPr kumimoji="0" lang="fa-IR" sz="28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cs typeface="2  Badr" pitchFamily="2" charset="-78"/>
            </a:endParaRPr>
          </a:p>
          <a:p>
            <a:pPr marL="342900" marR="0" lvl="0" indent="-342900" algn="ct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tabLst/>
              <a:defRPr/>
            </a:pPr>
            <a:r>
              <a:rPr lang="fa-IR" sz="8500" b="1" kern="0" dirty="0" smtClean="0">
                <a:latin typeface="+mn-lt"/>
                <a:cs typeface="B Mitra" pitchFamily="2" charset="-78"/>
              </a:rPr>
              <a:t>تحریم</a:t>
            </a:r>
            <a:endParaRPr lang="fa-IR" sz="1200" b="1" kern="0" dirty="0" smtClean="0">
              <a:latin typeface="+mn-lt"/>
              <a:cs typeface="B Mitra" pitchFamily="2" charset="-78"/>
            </a:endParaRPr>
          </a:p>
        </p:txBody>
      </p:sp>
      <p:pic>
        <p:nvPicPr>
          <p:cNvPr id="79892" name="Picture 20" descr="H:\AAA\تصاویر\New Folder\FIL57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0"/>
            <a:ext cx="54102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79892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9" name="Rectangl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33400" y="3657600"/>
            <a:ext cx="8001000" cy="259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150000"/>
              </a:lnSpc>
            </a:pPr>
            <a:r>
              <a:rPr lang="fa-IR" sz="4000" dirty="0" smtClean="0">
                <a:latin typeface="IranNastaliq" pitchFamily="18" charset="0"/>
                <a:cs typeface="IranNastaliq" pitchFamily="18" charset="0"/>
              </a:rPr>
              <a:t> </a:t>
            </a:r>
            <a:r>
              <a:rPr lang="fa-IR" sz="4400" dirty="0" smtClean="0">
                <a:latin typeface="IranNastaliq" pitchFamily="18" charset="0"/>
                <a:cs typeface="IranNastaliq" pitchFamily="18" charset="0"/>
              </a:rPr>
              <a:t>تبانی و توطئه  علیه رهبری  الهی،  گاهی از  درون بیت او  و به دست  نزدیکانش  آغاز می شود </a:t>
            </a:r>
          </a:p>
          <a:p>
            <a:pPr algn="ctr">
              <a:lnSpc>
                <a:spcPct val="150000"/>
              </a:lnSpc>
            </a:pPr>
            <a:r>
              <a:rPr lang="fa-IR" sz="4400" dirty="0" smtClean="0">
                <a:latin typeface="IranNastaliq" pitchFamily="18" charset="0"/>
                <a:cs typeface="IranNastaliq" pitchFamily="18" charset="0"/>
              </a:rPr>
              <a:t>و اشتباه  نزدیکان  و ساده لوحی  مؤمنان در اعتماد  به آنان اوضاع را  پیچیده تر  می کند. هشیار باشید</a:t>
            </a:r>
            <a:endParaRPr lang="en-US" sz="4000" dirty="0"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12" name="AutoShape 2"/>
          <p:cNvSpPr txBox="1">
            <a:spLocks noChangeArrowheads="1"/>
          </p:cNvSpPr>
          <p:nvPr/>
        </p:nvSpPr>
        <p:spPr>
          <a:xfrm>
            <a:off x="5410200" y="228600"/>
            <a:ext cx="3352800" cy="1219200"/>
          </a:xfrm>
          <a:prstGeom prst="roundRect">
            <a:avLst>
              <a:gd name="adj" fmla="val 37223"/>
            </a:avLst>
          </a:prstGeom>
        </p:spPr>
        <p:txBody>
          <a:bodyPr/>
          <a:lstStyle/>
          <a:p>
            <a:pPr lvl="0">
              <a:lnSpc>
                <a:spcPct val="90000"/>
              </a:lnSpc>
            </a:pPr>
            <a:r>
              <a:rPr lang="fa-IR" sz="480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جهت  هدایتی   </a:t>
            </a:r>
            <a:r>
              <a:rPr lang="ar-SA" sz="480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سوره</a:t>
            </a:r>
            <a:endParaRPr kumimoji="0" lang="en-US" sz="48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ranNastaliq" pitchFamily="18" charset="0"/>
              <a:ea typeface="+mj-ea"/>
              <a:cs typeface="IranNastaliq" pitchFamily="18" charset="0"/>
            </a:endParaRPr>
          </a:p>
        </p:txBody>
      </p:sp>
      <p:sp>
        <p:nvSpPr>
          <p:cNvPr id="13" name="Rectangl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33400" y="1371600"/>
            <a:ext cx="8001000" cy="1828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fa-IR" sz="8000" smtClean="0">
                <a:latin typeface="IranNastaliq" pitchFamily="18" charset="0"/>
                <a:cs typeface="IranNastaliq" pitchFamily="18" charset="0"/>
              </a:rPr>
              <a:t>مقابله  همه جانبه  با  توطئه  و </a:t>
            </a:r>
            <a:r>
              <a:rPr lang="fa-IR" sz="8000" dirty="0" smtClean="0">
                <a:latin typeface="IranNastaliq" pitchFamily="18" charset="0"/>
                <a:cs typeface="IranNastaliq" pitchFamily="18" charset="0"/>
              </a:rPr>
              <a:t>تبانی </a:t>
            </a:r>
            <a:r>
              <a:rPr lang="fa-IR" sz="8000" smtClean="0">
                <a:latin typeface="IranNastaliq" pitchFamily="18" charset="0"/>
                <a:cs typeface="IranNastaliq" pitchFamily="18" charset="0"/>
              </a:rPr>
              <a:t>علیه  رسول </a:t>
            </a:r>
            <a:r>
              <a:rPr lang="fa-IR" sz="8000" dirty="0" smtClean="0">
                <a:latin typeface="IranNastaliq" pitchFamily="18" charset="0"/>
                <a:cs typeface="IranNastaliq" pitchFamily="18" charset="0"/>
              </a:rPr>
              <a:t>الله </a:t>
            </a:r>
            <a:r>
              <a:rPr lang="fa-IR" sz="2400" dirty="0" smtClean="0">
                <a:latin typeface="IranNastaliq" pitchFamily="18" charset="0"/>
                <a:cs typeface="IranNastaliq" pitchFamily="18" charset="0"/>
              </a:rPr>
              <a:t>صلی الله علیه و آله و سلم</a:t>
            </a:r>
            <a:endParaRPr lang="en-US" sz="8000" dirty="0" smtClean="0"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صفحه10</a:t>
            </a:r>
            <a:endParaRPr lang="en-US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839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839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9" grpId="0" animBg="1"/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صفحه 2</a:t>
            </a:r>
            <a:endParaRPr lang="en-US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4" name="Slide Number Placeholder 2"/>
          <p:cNvSpPr txBox="1">
            <a:spLocks/>
          </p:cNvSpPr>
          <p:nvPr/>
        </p:nvSpPr>
        <p:spPr bwMode="auto">
          <a:xfrm>
            <a:off x="6248400" y="6172200"/>
            <a:ext cx="2895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/>
          <a:p>
            <a:pPr lvl="0" rtl="0">
              <a:defRPr/>
            </a:pPr>
            <a:r>
              <a:rPr kumimoji="0" lang="fa-I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ranNastaliq" pitchFamily="18" charset="0"/>
                <a:ea typeface="+mn-ea"/>
                <a:cs typeface="IranNastaliq" pitchFamily="18" charset="0"/>
              </a:rPr>
              <a:t>قرائت</a:t>
            </a:r>
            <a:r>
              <a:rPr kumimoji="0" lang="fa-IR" sz="3200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ranNastaliq" pitchFamily="18" charset="0"/>
                <a:ea typeface="+mn-ea"/>
                <a:cs typeface="IranNastaliq" pitchFamily="18" charset="0"/>
              </a:rPr>
              <a:t> سوره تحریم        </a:t>
            </a:r>
            <a:r>
              <a:rPr lang="fa-IR" sz="200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6دقیقه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ranNastaliq" pitchFamily="18" charset="0"/>
              <a:ea typeface="+mn-ea"/>
              <a:cs typeface="IranNastaliq" pitchFamily="18" charset="0"/>
            </a:endParaRPr>
          </a:p>
        </p:txBody>
      </p:sp>
      <p:pic>
        <p:nvPicPr>
          <p:cNvPr id="5" name="تحریم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457200" y="304800"/>
            <a:ext cx="8153400" cy="57150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AutoShape 2"/>
          <p:cNvSpPr>
            <a:spLocks noGrp="1" noChangeArrowheads="1"/>
          </p:cNvSpPr>
          <p:nvPr>
            <p:ph type="title"/>
          </p:nvPr>
        </p:nvSpPr>
        <p:spPr>
          <a:xfrm>
            <a:off x="5867400" y="0"/>
            <a:ext cx="3276600" cy="1143000"/>
          </a:xfrm>
        </p:spPr>
        <p:txBody>
          <a:bodyPr/>
          <a:lstStyle/>
          <a:p>
            <a:pPr algn="r"/>
            <a:r>
              <a:rPr lang="fa-IR" sz="5400" b="0" dirty="0" smtClean="0">
                <a:solidFill>
                  <a:srgbClr val="000000"/>
                </a:solidFill>
                <a:cs typeface="IranNastaliq" pitchFamily="18" charset="0"/>
              </a:rPr>
              <a:t>سیاق اول؛  آیات       1    تا    5 </a:t>
            </a:r>
            <a:endParaRPr lang="en-US" sz="5400" b="0" dirty="0">
              <a:solidFill>
                <a:srgbClr val="000000"/>
              </a:solidFill>
              <a:cs typeface="IranNastaliq" pitchFamily="18" charset="0"/>
            </a:endParaRP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609600"/>
            <a:ext cx="7693025" cy="6019800"/>
          </a:xfrm>
        </p:spPr>
        <p:txBody>
          <a:bodyPr/>
          <a:lstStyle/>
          <a:p>
            <a:pPr algn="ctr">
              <a:lnSpc>
                <a:spcPct val="200000"/>
              </a:lnSpc>
              <a:buNone/>
            </a:pPr>
            <a:r>
              <a:rPr lang="fa-IR" sz="2000" dirty="0" smtClean="0">
                <a:cs typeface="me_quran" pitchFamily="18" charset="-78"/>
              </a:rPr>
              <a:t>  بِسْمِ اللَّهِ الرَّحْمنِ الرَّحيمِ</a:t>
            </a:r>
          </a:p>
          <a:p>
            <a:pPr algn="ctr">
              <a:lnSpc>
                <a:spcPct val="200000"/>
              </a:lnSpc>
              <a:buNone/>
            </a:pPr>
            <a:r>
              <a:rPr lang="fa-IR" sz="2000" dirty="0" smtClean="0">
                <a:cs typeface="me_quran" pitchFamily="18" charset="-78"/>
              </a:rPr>
              <a:t>يا أَيُّهَا النَّبِيُّ لِمَ تُحَرِّمُ ما أَحَلَّ اللَّهُ لَكَ تَبْتَغي‏ مَرْضاتَ أَزْواجِكَ وَ اللَّهُ غَفُورٌ رَحيمٌ </a:t>
            </a:r>
            <a:r>
              <a:rPr lang="en-US" sz="2000" dirty="0" smtClean="0">
                <a:sym typeface="HQPB2"/>
              </a:rPr>
              <a:t> </a:t>
            </a:r>
            <a:endParaRPr lang="fa-IR" sz="2000" dirty="0" smtClean="0">
              <a:cs typeface="me_quran" pitchFamily="18" charset="-78"/>
            </a:endParaRPr>
          </a:p>
          <a:p>
            <a:pPr algn="ctr">
              <a:lnSpc>
                <a:spcPct val="200000"/>
              </a:lnSpc>
              <a:buNone/>
            </a:pPr>
            <a:r>
              <a:rPr lang="fa-IR" sz="2000" dirty="0" smtClean="0">
                <a:cs typeface="me_quran" pitchFamily="18" charset="-78"/>
              </a:rPr>
              <a:t>قَدْ فَرَضَ اللَّهُ لَكُمْ تَحِلَّةَ أَيْمانِكُمْ وَ اللَّهُ مَوْلاكُمْ وَ هُوَ الْعَليمُ الْحَكيمُ </a:t>
            </a:r>
            <a:r>
              <a:rPr lang="en-US" sz="2000" dirty="0" smtClean="0">
                <a:sym typeface="HQPB2"/>
              </a:rPr>
              <a:t> </a:t>
            </a:r>
            <a:endParaRPr lang="fa-IR" sz="2000" dirty="0" smtClean="0">
              <a:cs typeface="me_quran" pitchFamily="18" charset="-78"/>
            </a:endParaRPr>
          </a:p>
          <a:p>
            <a:pPr algn="ctr">
              <a:lnSpc>
                <a:spcPct val="200000"/>
              </a:lnSpc>
              <a:buNone/>
            </a:pPr>
            <a:r>
              <a:rPr lang="fa-IR" sz="2000" dirty="0" smtClean="0">
                <a:cs typeface="me_quran" pitchFamily="18" charset="-78"/>
              </a:rPr>
              <a:t>وَ إِذْ أَسَرَّ النَّبِيُّ إِلى‏ بَعْضِ أَزْواجِهِ حَديثاً فَلَمَّا نَبَّأَتْ بِهِ وَ أَظْهَرَهُ اللَّهُ عَلَيْهِ عَرَّفَ </a:t>
            </a:r>
          </a:p>
          <a:p>
            <a:pPr algn="ctr">
              <a:lnSpc>
                <a:spcPct val="200000"/>
              </a:lnSpc>
              <a:buNone/>
            </a:pPr>
            <a:r>
              <a:rPr lang="fa-IR" sz="2000" dirty="0" smtClean="0">
                <a:cs typeface="me_quran" pitchFamily="18" charset="-78"/>
              </a:rPr>
              <a:t>بَعْضَهُ وَ أَعْرَضَ عَنْ بَعْضٍ فَلَمَّا نَبَّأَها بِهِ قالَتْ مَنْ أَنْبَأَكَ هذا قالَ نَبَّأَنِيَ الْعَليمُ الْخَبيرُ </a:t>
            </a:r>
            <a:r>
              <a:rPr lang="en-US" sz="2000" dirty="0" smtClean="0">
                <a:sym typeface="HQPB2"/>
              </a:rPr>
              <a:t> </a:t>
            </a:r>
            <a:endParaRPr lang="fa-IR" sz="2000" dirty="0" smtClean="0">
              <a:cs typeface="me_quran" pitchFamily="18" charset="-78"/>
            </a:endParaRPr>
          </a:p>
          <a:p>
            <a:pPr algn="ctr">
              <a:lnSpc>
                <a:spcPct val="200000"/>
              </a:lnSpc>
              <a:buNone/>
            </a:pPr>
            <a:r>
              <a:rPr lang="fa-IR" sz="2000" dirty="0" smtClean="0">
                <a:cs typeface="me_quran" pitchFamily="18" charset="-78"/>
              </a:rPr>
              <a:t>إِنْ تَتُوبا إِلَى اللَّهِ فَقَدْ صَغَتْ قُلُوبُكُما وَ إِنْ تَظاهَرا عَلَيْهِ فَإِنَّ اللَّهَ هُوَ </a:t>
            </a:r>
          </a:p>
          <a:p>
            <a:pPr algn="ctr">
              <a:lnSpc>
                <a:spcPct val="200000"/>
              </a:lnSpc>
              <a:buNone/>
            </a:pPr>
            <a:r>
              <a:rPr lang="fa-IR" sz="2000" dirty="0" smtClean="0">
                <a:cs typeface="me_quran" pitchFamily="18" charset="-78"/>
              </a:rPr>
              <a:t>مَوْلاهُ وَ جِبْريلُ وَ صالِحُ الْمُؤْمِنينَ وَ الْمَلائِكَةُ بَعْدَ ذلِكَ ظَهيرٌ </a:t>
            </a:r>
            <a:r>
              <a:rPr lang="en-US" sz="2000" dirty="0" smtClean="0">
                <a:sym typeface="HQPB2"/>
              </a:rPr>
              <a:t> </a:t>
            </a:r>
            <a:endParaRPr lang="fa-IR" sz="2000" dirty="0" smtClean="0">
              <a:cs typeface="me_quran" pitchFamily="18" charset="-78"/>
            </a:endParaRPr>
          </a:p>
          <a:p>
            <a:pPr algn="ctr">
              <a:lnSpc>
                <a:spcPct val="200000"/>
              </a:lnSpc>
              <a:buNone/>
            </a:pPr>
            <a:r>
              <a:rPr lang="fa-IR" sz="2000" dirty="0" smtClean="0">
                <a:cs typeface="me_quran" pitchFamily="18" charset="-78"/>
              </a:rPr>
              <a:t>عَسى‏ رَبُّهُ إِنْ طَلَّقَكُنَّ أَنْ يُبْدِلَهُ أَزْواجاً خَيْراً مِنْكُنَّ مُسْلِماتٍ </a:t>
            </a:r>
          </a:p>
          <a:p>
            <a:pPr algn="ctr">
              <a:lnSpc>
                <a:spcPct val="200000"/>
              </a:lnSpc>
              <a:buNone/>
            </a:pPr>
            <a:r>
              <a:rPr lang="fa-IR" sz="2000" dirty="0" smtClean="0">
                <a:cs typeface="me_quran" pitchFamily="18" charset="-78"/>
              </a:rPr>
              <a:t>مُؤْمِناتٍ قانِتاتٍ تائِباتٍ عابِداتٍ سائِحاتٍ ثَيِّباتٍ وَ أَبْكاراً </a:t>
            </a:r>
            <a:r>
              <a:rPr lang="en-US" sz="2000" dirty="0" smtClean="0">
                <a:sym typeface="HQPB2"/>
              </a:rPr>
              <a:t> </a:t>
            </a:r>
            <a:endParaRPr lang="fa-IR" sz="2000" dirty="0" smtClean="0">
              <a:sym typeface="HQPB2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صفحه 3</a:t>
            </a:r>
            <a:endParaRPr lang="en-US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  <p:pic>
        <p:nvPicPr>
          <p:cNvPr id="6" name="1-5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609600" y="533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9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9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89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89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24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89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89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36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0" fill="hold"/>
                                        <p:tgtEl>
                                          <p:spTgt spid="89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0" fill="hold"/>
                                        <p:tgtEl>
                                          <p:spTgt spid="89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50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0" fill="hold"/>
                                        <p:tgtEl>
                                          <p:spTgt spid="890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0" fill="hold"/>
                                        <p:tgtEl>
                                          <p:spTgt spid="890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67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890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0" fill="hold"/>
                                        <p:tgtEl>
                                          <p:spTgt spid="890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8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0" fill="hold"/>
                                        <p:tgtEl>
                                          <p:spTgt spid="890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0" fill="hold"/>
                                        <p:tgtEl>
                                          <p:spTgt spid="890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94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0" fill="hold"/>
                                        <p:tgtEl>
                                          <p:spTgt spid="890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0" fill="hold"/>
                                        <p:tgtEl>
                                          <p:spTgt spid="890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10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0" fill="hold"/>
                                        <p:tgtEl>
                                          <p:spTgt spid="890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0" fill="hold"/>
                                        <p:tgtEl>
                                          <p:spTgt spid="890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89090" grpId="0"/>
      <p:bldP spid="89091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AutoShape 2"/>
          <p:cNvSpPr>
            <a:spLocks noGrp="1" noChangeArrowheads="1"/>
          </p:cNvSpPr>
          <p:nvPr>
            <p:ph type="title"/>
          </p:nvPr>
        </p:nvSpPr>
        <p:spPr>
          <a:xfrm>
            <a:off x="5257800" y="304800"/>
            <a:ext cx="3429000" cy="1143000"/>
          </a:xfrm>
        </p:spPr>
        <p:txBody>
          <a:bodyPr/>
          <a:lstStyle/>
          <a:p>
            <a:pPr algn="r"/>
            <a:r>
              <a:rPr lang="fa-IR" sz="6000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جهت  هدایتی  سیاق   اول</a:t>
            </a:r>
            <a:endParaRPr lang="en-US" sz="6000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52600"/>
            <a:ext cx="8001001" cy="4953000"/>
          </a:xfrm>
        </p:spPr>
        <p:txBody>
          <a:bodyPr/>
          <a:lstStyle/>
          <a:p>
            <a:r>
              <a:rPr lang="fa-IR" sz="6600" dirty="0" smtClean="0">
                <a:latin typeface="IranNastaliq" pitchFamily="18" charset="0"/>
                <a:cs typeface="IranNastaliq" pitchFamily="18" charset="0"/>
              </a:rPr>
              <a:t>هشدار  و تهدید نسبت  به  دو نفر از همسران  پیامبر </a:t>
            </a:r>
            <a:r>
              <a:rPr lang="fa-IR" sz="2400" dirty="0" smtClean="0">
                <a:latin typeface="IranNastaliq" pitchFamily="18" charset="0"/>
                <a:cs typeface="IranNastaliq" pitchFamily="18" charset="0"/>
              </a:rPr>
              <a:t>صلی الله علیه و آله و سلم</a:t>
            </a:r>
            <a:r>
              <a:rPr lang="fa-IR" sz="6600" dirty="0" smtClean="0">
                <a:latin typeface="IranNastaliq" pitchFamily="18" charset="0"/>
                <a:cs typeface="IranNastaliq" pitchFamily="18" charset="0"/>
              </a:rPr>
              <a:t>، به  خاطر   اهتمام  بر  تبانی  و  توطئه  علیه  ایشان</a:t>
            </a:r>
            <a:br>
              <a:rPr lang="fa-IR" sz="6600" dirty="0" smtClean="0">
                <a:latin typeface="IranNastaliq" pitchFamily="18" charset="0"/>
                <a:cs typeface="IranNastaliq" pitchFamily="18" charset="0"/>
              </a:rPr>
            </a:br>
            <a:endParaRPr lang="en-US" sz="3200" dirty="0" smtClean="0">
              <a:latin typeface="IranNastaliq" pitchFamily="18" charset="0"/>
              <a:cs typeface="IranNastaliq" pitchFamily="18" charset="0"/>
            </a:endParaRPr>
          </a:p>
          <a:p>
            <a:pPr>
              <a:lnSpc>
                <a:spcPct val="150000"/>
              </a:lnSpc>
            </a:pPr>
            <a:r>
              <a:rPr lang="fa-IR" sz="4800" dirty="0" smtClean="0">
                <a:latin typeface="IranNastaliq" pitchFamily="18" charset="0"/>
                <a:cs typeface="IranNastaliq" pitchFamily="18" charset="0"/>
              </a:rPr>
              <a:t>باید از این    کار زشت خود  توبه کنند و  در غیر   این صورت،  بدانند      که خدا، جبرئیل، صالح  مؤمنان و  ملائکه  از  پیامبر   </a:t>
            </a:r>
            <a:r>
              <a:rPr lang="fa-IR" dirty="0" smtClean="0">
                <a:latin typeface="IranNastaliq" pitchFamily="18" charset="0"/>
                <a:cs typeface="IranNastaliq" pitchFamily="18" charset="0"/>
              </a:rPr>
              <a:t>صلی الله علیه و آله و سلم    </a:t>
            </a:r>
            <a:r>
              <a:rPr lang="fa-IR" sz="4800" dirty="0" smtClean="0">
                <a:latin typeface="IranNastaliq" pitchFamily="18" charset="0"/>
                <a:cs typeface="IranNastaliq" pitchFamily="18" charset="0"/>
              </a:rPr>
              <a:t>پشتیبانی   خواهند   کرد.</a:t>
            </a:r>
            <a:endParaRPr lang="en-US" dirty="0" smtClean="0"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754062" cy="488950"/>
          </a:xfrm>
        </p:spPr>
        <p:txBody>
          <a:bodyPr/>
          <a:lstStyle/>
          <a:p>
            <a:r>
              <a:rPr lang="fa-IR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صفحه 4</a:t>
            </a:r>
            <a:endParaRPr lang="en-US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  <p:bldP spid="34819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AutoShape 2"/>
          <p:cNvSpPr>
            <a:spLocks noGrp="1" noChangeArrowheads="1"/>
          </p:cNvSpPr>
          <p:nvPr>
            <p:ph type="title"/>
          </p:nvPr>
        </p:nvSpPr>
        <p:spPr>
          <a:xfrm>
            <a:off x="5029200" y="304800"/>
            <a:ext cx="3657600" cy="1143000"/>
          </a:xfrm>
        </p:spPr>
        <p:txBody>
          <a:bodyPr/>
          <a:lstStyle/>
          <a:p>
            <a:pPr algn="r"/>
            <a:r>
              <a:rPr lang="fa-IR" sz="6000" b="0" dirty="0" smtClean="0">
                <a:solidFill>
                  <a:srgbClr val="000000"/>
                </a:solidFill>
                <a:cs typeface="IranNastaliq" pitchFamily="18" charset="0"/>
              </a:rPr>
              <a:t>سیاق </a:t>
            </a:r>
            <a:r>
              <a:rPr lang="fa-IR" sz="6000" b="0" dirty="0">
                <a:solidFill>
                  <a:srgbClr val="000000"/>
                </a:solidFill>
                <a:cs typeface="IranNastaliq" pitchFamily="18" charset="0"/>
              </a:rPr>
              <a:t>دوم، آیات  </a:t>
            </a:r>
            <a:r>
              <a:rPr lang="fa-IR" sz="6000" b="0" dirty="0" smtClean="0">
                <a:solidFill>
                  <a:srgbClr val="000000"/>
                </a:solidFill>
                <a:cs typeface="IranNastaliq" pitchFamily="18" charset="0"/>
              </a:rPr>
              <a:t>6   تا   9</a:t>
            </a:r>
            <a:endParaRPr lang="en-US" sz="6000" b="0" dirty="0">
              <a:solidFill>
                <a:srgbClr val="000000"/>
              </a:solidFill>
              <a:cs typeface="IranNastaliq" pitchFamily="18" charset="0"/>
            </a:endParaRP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524000"/>
            <a:ext cx="9144000" cy="5334000"/>
          </a:xfrm>
        </p:spPr>
        <p:txBody>
          <a:bodyPr/>
          <a:lstStyle/>
          <a:p>
            <a:pPr algn="ctr">
              <a:lnSpc>
                <a:spcPct val="200000"/>
              </a:lnSpc>
              <a:buNone/>
            </a:pPr>
            <a:r>
              <a:rPr lang="fa-IR" sz="2100" dirty="0" smtClean="0">
                <a:cs typeface="me_quran" pitchFamily="18" charset="-78"/>
              </a:rPr>
              <a:t>يا أَيُّهَا الَّذينَ آمَنُوا قُوا أَنْفُسَكُمْ وَ </a:t>
            </a:r>
            <a:r>
              <a:rPr lang="fa-IR" sz="2100" dirty="0" err="1" smtClean="0">
                <a:cs typeface="me_quran" pitchFamily="18" charset="-78"/>
              </a:rPr>
              <a:t>أَهْليكُمْ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smtClean="0">
                <a:cs typeface="me_quran" pitchFamily="18" charset="-78"/>
              </a:rPr>
              <a:t>  </a:t>
            </a:r>
            <a:r>
              <a:rPr lang="fa-IR" sz="2100" dirty="0" err="1" smtClean="0">
                <a:cs typeface="me_quran" pitchFamily="18" charset="-78"/>
              </a:rPr>
              <a:t>ناراً</a:t>
            </a:r>
            <a:r>
              <a:rPr lang="fa-IR" sz="2100" dirty="0" smtClean="0">
                <a:cs typeface="me_quran" pitchFamily="18" charset="-78"/>
              </a:rPr>
              <a:t>    </a:t>
            </a:r>
            <a:r>
              <a:rPr lang="fa-IR" sz="2100" dirty="0" err="1" smtClean="0">
                <a:cs typeface="me_quran" pitchFamily="18" charset="-78"/>
              </a:rPr>
              <a:t>وَقُودُهَا</a:t>
            </a:r>
            <a:r>
              <a:rPr lang="fa-IR" sz="2100" dirty="0" smtClean="0">
                <a:cs typeface="me_quran" pitchFamily="18" charset="-78"/>
              </a:rPr>
              <a:t>  </a:t>
            </a:r>
            <a:r>
              <a:rPr lang="fa-IR" sz="2100" dirty="0" err="1" smtClean="0">
                <a:cs typeface="me_quran" pitchFamily="18" charset="-78"/>
              </a:rPr>
              <a:t>النَّاسُ</a:t>
            </a:r>
            <a:r>
              <a:rPr lang="fa-IR" sz="2100" dirty="0" smtClean="0">
                <a:cs typeface="me_quran" pitchFamily="18" charset="-78"/>
              </a:rPr>
              <a:t>   </a:t>
            </a:r>
            <a:r>
              <a:rPr lang="fa-IR" sz="2100" dirty="0" smtClean="0">
                <a:cs typeface="me_quran" pitchFamily="18" charset="-78"/>
              </a:rPr>
              <a:t>وَ الْحِجارَةُ </a:t>
            </a:r>
          </a:p>
          <a:p>
            <a:pPr algn="ctr">
              <a:lnSpc>
                <a:spcPct val="200000"/>
              </a:lnSpc>
              <a:buNone/>
            </a:pPr>
            <a:r>
              <a:rPr lang="fa-IR" sz="2100" dirty="0" err="1" smtClean="0">
                <a:cs typeface="me_quran" pitchFamily="18" charset="-78"/>
              </a:rPr>
              <a:t>عَلَيْها</a:t>
            </a:r>
            <a:r>
              <a:rPr lang="fa-IR" sz="2100" dirty="0" smtClean="0">
                <a:cs typeface="me_quran" pitchFamily="18" charset="-78"/>
              </a:rPr>
              <a:t>   </a:t>
            </a:r>
            <a:r>
              <a:rPr lang="fa-IR" sz="2100" dirty="0" err="1" smtClean="0">
                <a:cs typeface="me_quran" pitchFamily="18" charset="-78"/>
              </a:rPr>
              <a:t>مَلائِكَةٌ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smtClean="0">
                <a:cs typeface="me_quran" pitchFamily="18" charset="-78"/>
              </a:rPr>
              <a:t>   </a:t>
            </a:r>
            <a:r>
              <a:rPr lang="fa-IR" sz="2100" dirty="0" err="1" smtClean="0">
                <a:cs typeface="me_quran" pitchFamily="18" charset="-78"/>
              </a:rPr>
              <a:t>غِلاظٌ</a:t>
            </a:r>
            <a:r>
              <a:rPr lang="fa-IR" sz="2100" dirty="0" smtClean="0">
                <a:cs typeface="me_quran" pitchFamily="18" charset="-78"/>
              </a:rPr>
              <a:t>    </a:t>
            </a:r>
            <a:r>
              <a:rPr lang="fa-IR" sz="2100" dirty="0" err="1" smtClean="0">
                <a:cs typeface="me_quran" pitchFamily="18" charset="-78"/>
              </a:rPr>
              <a:t>شِدادٌ</a:t>
            </a:r>
            <a:r>
              <a:rPr lang="fa-IR" sz="2100" dirty="0" smtClean="0">
                <a:cs typeface="me_quran" pitchFamily="18" charset="-78"/>
              </a:rPr>
              <a:t>    </a:t>
            </a:r>
            <a:r>
              <a:rPr lang="fa-IR" sz="2100" dirty="0" smtClean="0">
                <a:cs typeface="me_quran" pitchFamily="18" charset="-78"/>
              </a:rPr>
              <a:t>لا </a:t>
            </a:r>
            <a:r>
              <a:rPr lang="fa-IR" sz="2100" dirty="0" err="1" smtClean="0">
                <a:cs typeface="me_quran" pitchFamily="18" charset="-78"/>
              </a:rPr>
              <a:t>يَعْصُونَ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smtClean="0">
                <a:cs typeface="me_quran" pitchFamily="18" charset="-78"/>
              </a:rPr>
              <a:t>اللَّهَ   </a:t>
            </a:r>
            <a:r>
              <a:rPr lang="fa-IR" sz="2100" dirty="0" smtClean="0">
                <a:cs typeface="me_quran" pitchFamily="18" charset="-78"/>
              </a:rPr>
              <a:t>ما 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أَمَرَهُمْ</a:t>
            </a:r>
            <a:r>
              <a:rPr lang="fa-IR" sz="2100" dirty="0" smtClean="0">
                <a:cs typeface="me_quran" pitchFamily="18" charset="-78"/>
              </a:rPr>
              <a:t>    </a:t>
            </a:r>
            <a:r>
              <a:rPr lang="fa-IR" sz="2100" dirty="0" smtClean="0">
                <a:cs typeface="me_quran" pitchFamily="18" charset="-78"/>
              </a:rPr>
              <a:t>وَ </a:t>
            </a:r>
            <a:r>
              <a:rPr lang="fa-IR" sz="2100" dirty="0" err="1" smtClean="0">
                <a:cs typeface="me_quran" pitchFamily="18" charset="-78"/>
              </a:rPr>
              <a:t>يَفْعَلُونَ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smtClean="0">
                <a:cs typeface="me_quran" pitchFamily="18" charset="-78"/>
              </a:rPr>
              <a:t>  ما </a:t>
            </a:r>
            <a:r>
              <a:rPr lang="fa-IR" sz="2100" dirty="0" err="1" smtClean="0">
                <a:cs typeface="me_quran" pitchFamily="18" charset="-78"/>
              </a:rPr>
              <a:t>يُؤْمَرُونَ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smtClean="0">
                <a:cs typeface="me_quran" pitchFamily="18" charset="-78"/>
              </a:rPr>
              <a:t>     </a:t>
            </a:r>
            <a:r>
              <a:rPr lang="en-US" sz="2100" dirty="0" smtClean="0">
                <a:sym typeface="HQPB2"/>
              </a:rPr>
              <a:t></a:t>
            </a:r>
            <a:endParaRPr lang="fa-IR" sz="2100" dirty="0" smtClean="0">
              <a:cs typeface="me_quran" pitchFamily="18" charset="-78"/>
            </a:endParaRPr>
          </a:p>
          <a:p>
            <a:pPr algn="ctr">
              <a:lnSpc>
                <a:spcPct val="200000"/>
              </a:lnSpc>
              <a:buNone/>
            </a:pPr>
            <a:r>
              <a:rPr lang="fa-IR" sz="2100" dirty="0" smtClean="0">
                <a:cs typeface="me_quran" pitchFamily="18" charset="-78"/>
              </a:rPr>
              <a:t>يا أَيُّهَا </a:t>
            </a:r>
            <a:r>
              <a:rPr lang="fa-IR" sz="2100" dirty="0" err="1" smtClean="0">
                <a:cs typeface="me_quran" pitchFamily="18" charset="-78"/>
              </a:rPr>
              <a:t>الَّذينَ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smtClean="0">
                <a:cs typeface="me_quran" pitchFamily="18" charset="-78"/>
              </a:rPr>
              <a:t>  </a:t>
            </a:r>
            <a:r>
              <a:rPr lang="fa-IR" sz="2100" dirty="0" err="1" smtClean="0">
                <a:cs typeface="me_quran" pitchFamily="18" charset="-78"/>
              </a:rPr>
              <a:t>كَفَرُوا</a:t>
            </a:r>
            <a:r>
              <a:rPr lang="fa-IR" sz="2100" dirty="0" smtClean="0">
                <a:cs typeface="me_quran" pitchFamily="18" charset="-78"/>
              </a:rPr>
              <a:t>   لا </a:t>
            </a:r>
            <a:r>
              <a:rPr lang="fa-IR" sz="2100" dirty="0" smtClean="0">
                <a:cs typeface="me_quran" pitchFamily="18" charset="-78"/>
              </a:rPr>
              <a:t>تَعْتَذِرُوا </a:t>
            </a:r>
            <a:r>
              <a:rPr lang="fa-IR" sz="2100" dirty="0" err="1" smtClean="0">
                <a:cs typeface="me_quran" pitchFamily="18" charset="-78"/>
              </a:rPr>
              <a:t>الْيَوْمَ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smtClean="0">
                <a:cs typeface="me_quran" pitchFamily="18" charset="-78"/>
              </a:rPr>
              <a:t>   </a:t>
            </a:r>
            <a:r>
              <a:rPr lang="fa-IR" sz="2100" dirty="0" err="1" smtClean="0">
                <a:cs typeface="me_quran" pitchFamily="18" charset="-78"/>
              </a:rPr>
              <a:t>إِنَّما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smtClean="0">
                <a:cs typeface="me_quran" pitchFamily="18" charset="-78"/>
              </a:rPr>
              <a:t>تُجْزَوْنَ ما </a:t>
            </a:r>
            <a:r>
              <a:rPr lang="fa-IR" sz="2100" dirty="0" err="1" smtClean="0">
                <a:cs typeface="me_quran" pitchFamily="18" charset="-78"/>
              </a:rPr>
              <a:t>كُنْتُمْ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smtClean="0">
                <a:cs typeface="me_quran" pitchFamily="18" charset="-78"/>
              </a:rPr>
              <a:t>   </a:t>
            </a:r>
            <a:r>
              <a:rPr lang="fa-IR" sz="2100" dirty="0" err="1" smtClean="0">
                <a:cs typeface="me_quran" pitchFamily="18" charset="-78"/>
              </a:rPr>
              <a:t>تَعْمَلُونَ</a:t>
            </a:r>
            <a:r>
              <a:rPr lang="fa-IR" sz="2100" dirty="0" smtClean="0">
                <a:cs typeface="me_quran" pitchFamily="18" charset="-78"/>
              </a:rPr>
              <a:t>  </a:t>
            </a:r>
            <a:r>
              <a:rPr lang="en-US" sz="2100" dirty="0" smtClean="0">
                <a:sym typeface="HQPB2"/>
              </a:rPr>
              <a:t> </a:t>
            </a:r>
            <a:endParaRPr lang="fa-IR" sz="2100" dirty="0" smtClean="0">
              <a:cs typeface="me_quran" pitchFamily="18" charset="-78"/>
            </a:endParaRPr>
          </a:p>
          <a:p>
            <a:pPr algn="ctr">
              <a:lnSpc>
                <a:spcPct val="200000"/>
              </a:lnSpc>
              <a:buNone/>
            </a:pPr>
            <a:r>
              <a:rPr lang="fa-IR" sz="2100" dirty="0" smtClean="0">
                <a:cs typeface="me_quran" pitchFamily="18" charset="-78"/>
              </a:rPr>
              <a:t>يا أَيُّهَا الَّذينَ آمَنُوا تُوبُوا إِلَى </a:t>
            </a:r>
            <a:r>
              <a:rPr lang="fa-IR" sz="2100" dirty="0" err="1" smtClean="0">
                <a:cs typeface="me_quran" pitchFamily="18" charset="-78"/>
              </a:rPr>
              <a:t>اللَّهِ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smtClean="0">
                <a:cs typeface="me_quran" pitchFamily="18" charset="-78"/>
              </a:rPr>
              <a:t>  </a:t>
            </a:r>
            <a:r>
              <a:rPr lang="fa-IR" sz="2100" dirty="0" err="1" smtClean="0">
                <a:cs typeface="me_quran" pitchFamily="18" charset="-78"/>
              </a:rPr>
              <a:t>تَوْبَةً</a:t>
            </a:r>
            <a:r>
              <a:rPr lang="fa-IR" sz="2100" dirty="0" smtClean="0">
                <a:cs typeface="me_quran" pitchFamily="18" charset="-78"/>
              </a:rPr>
              <a:t>   </a:t>
            </a:r>
            <a:r>
              <a:rPr lang="fa-IR" sz="2100" dirty="0" err="1" smtClean="0">
                <a:cs typeface="me_quran" pitchFamily="18" charset="-78"/>
              </a:rPr>
              <a:t>نَصُوحاً</a:t>
            </a:r>
            <a:r>
              <a:rPr lang="fa-IR" sz="2100" dirty="0" smtClean="0">
                <a:cs typeface="me_quran" pitchFamily="18" charset="-78"/>
              </a:rPr>
              <a:t>   </a:t>
            </a:r>
            <a:r>
              <a:rPr lang="fa-IR" sz="2100" dirty="0" err="1" smtClean="0">
                <a:cs typeface="me_quran" pitchFamily="18" charset="-78"/>
              </a:rPr>
              <a:t>عَسى</a:t>
            </a:r>
            <a:r>
              <a:rPr lang="fa-IR" sz="2100" dirty="0" err="1" smtClean="0">
                <a:cs typeface="me_quran" pitchFamily="18" charset="-78"/>
              </a:rPr>
              <a:t>‏</a:t>
            </a:r>
            <a:r>
              <a:rPr lang="fa-IR" sz="2100" dirty="0" smtClean="0">
                <a:cs typeface="me_quran" pitchFamily="18" charset="-78"/>
              </a:rPr>
              <a:t> رَبُّكُمْ أَنْ يُكَفِّرَ عَنْكُمْ سَيِّئاتِكُمْ </a:t>
            </a:r>
          </a:p>
          <a:p>
            <a:pPr algn="ctr">
              <a:lnSpc>
                <a:spcPct val="200000"/>
              </a:lnSpc>
              <a:buNone/>
            </a:pPr>
            <a:r>
              <a:rPr lang="fa-IR" sz="2100" dirty="0" smtClean="0">
                <a:cs typeface="me_quran" pitchFamily="18" charset="-78"/>
              </a:rPr>
              <a:t>وَ يُدْخِلَكُمْ جَنَّاتٍ تَجْري مِنْ تَحْتِهَا الْأَنْهارُ يَوْمَ لا يُخْزِي اللَّهُ النَّبِيَّ وَ الَّذينَ آمَنُوا مَعَهُ نُورُهُمْ</a:t>
            </a:r>
          </a:p>
          <a:p>
            <a:pPr algn="ctr">
              <a:lnSpc>
                <a:spcPct val="200000"/>
              </a:lnSpc>
              <a:buNone/>
            </a:pPr>
            <a:r>
              <a:rPr lang="fa-IR" sz="2100" dirty="0" smtClean="0">
                <a:cs typeface="me_quran" pitchFamily="18" charset="-78"/>
              </a:rPr>
              <a:t> يَسْعى‏ بَيْنَ أَيْديهِمْ وَ بِأَيْمانِهِمْ يَقُولُونَ </a:t>
            </a:r>
            <a:r>
              <a:rPr lang="fa-IR" sz="2100" dirty="0" err="1" smtClean="0">
                <a:cs typeface="me_quran" pitchFamily="18" charset="-78"/>
              </a:rPr>
              <a:t>رَبَّنا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أَتْمِمْ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smtClean="0">
                <a:cs typeface="me_quran" pitchFamily="18" charset="-78"/>
              </a:rPr>
              <a:t>لَنا نُورَنا وَ اغْفِرْ لَنا إِنَّكَ عَلى‏ كُلِّ </a:t>
            </a:r>
            <a:r>
              <a:rPr lang="fa-IR" sz="2100" dirty="0" err="1" smtClean="0">
                <a:cs typeface="me_quran" pitchFamily="18" charset="-78"/>
              </a:rPr>
              <a:t>شَيْ‏</a:t>
            </a:r>
            <a:r>
              <a:rPr lang="fa-IR" sz="2100" dirty="0" err="1" smtClean="0">
                <a:cs typeface="me_quran" pitchFamily="18" charset="-78"/>
              </a:rPr>
              <a:t>ءٍ</a:t>
            </a:r>
            <a:r>
              <a:rPr lang="fa-IR" sz="2100" dirty="0" smtClean="0">
                <a:cs typeface="me_quran" pitchFamily="18" charset="-78"/>
              </a:rPr>
              <a:t>   </a:t>
            </a:r>
            <a:r>
              <a:rPr lang="fa-IR" sz="2100" dirty="0" err="1" smtClean="0">
                <a:cs typeface="me_quran" pitchFamily="18" charset="-78"/>
              </a:rPr>
              <a:t>قَديرٌ</a:t>
            </a:r>
            <a:r>
              <a:rPr lang="fa-IR" sz="2100" dirty="0" smtClean="0">
                <a:cs typeface="me_quran" pitchFamily="18" charset="-78"/>
              </a:rPr>
              <a:t>    </a:t>
            </a:r>
            <a:r>
              <a:rPr lang="en-US" sz="2100" dirty="0" smtClean="0">
                <a:sym typeface="HQPB2"/>
              </a:rPr>
              <a:t></a:t>
            </a:r>
            <a:endParaRPr lang="fa-IR" sz="2100" dirty="0" smtClean="0">
              <a:cs typeface="me_quran" pitchFamily="18" charset="-78"/>
            </a:endParaRPr>
          </a:p>
          <a:p>
            <a:pPr algn="ctr">
              <a:lnSpc>
                <a:spcPct val="200000"/>
              </a:lnSpc>
              <a:buNone/>
            </a:pPr>
            <a:r>
              <a:rPr lang="fa-IR" sz="2100" dirty="0" smtClean="0">
                <a:cs typeface="me_quran" pitchFamily="18" charset="-78"/>
              </a:rPr>
              <a:t>يا أَيُّهَا النَّبِيُّ جاهِدِ الْكُفَّارَ وَ الْمُنافِقينَ وَ </a:t>
            </a:r>
            <a:r>
              <a:rPr lang="fa-IR" sz="2100" dirty="0" err="1" smtClean="0">
                <a:cs typeface="me_quran" pitchFamily="18" charset="-78"/>
              </a:rPr>
              <a:t>اغْلُظْ</a:t>
            </a:r>
            <a:r>
              <a:rPr lang="fa-IR" sz="2100" dirty="0" smtClean="0">
                <a:cs typeface="me_quran" pitchFamily="18" charset="-78"/>
              </a:rPr>
              <a:t>  </a:t>
            </a:r>
            <a:r>
              <a:rPr lang="fa-IR" sz="2100" dirty="0" err="1" smtClean="0">
                <a:cs typeface="me_quran" pitchFamily="18" charset="-78"/>
              </a:rPr>
              <a:t>عَلَيْهِمْ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smtClean="0">
                <a:cs typeface="me_quran" pitchFamily="18" charset="-78"/>
              </a:rPr>
              <a:t> وَ </a:t>
            </a:r>
            <a:r>
              <a:rPr lang="fa-IR" sz="2100" dirty="0" err="1" smtClean="0">
                <a:cs typeface="me_quran" pitchFamily="18" charset="-78"/>
              </a:rPr>
              <a:t>مَأْواهُمْ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جَهَنَّمُ</a:t>
            </a:r>
            <a:r>
              <a:rPr lang="fa-IR" sz="2100" dirty="0" smtClean="0">
                <a:cs typeface="me_quran" pitchFamily="18" charset="-78"/>
              </a:rPr>
              <a:t>    وَ </a:t>
            </a:r>
            <a:r>
              <a:rPr lang="fa-IR" sz="2100" dirty="0" smtClean="0">
                <a:cs typeface="me_quran" pitchFamily="18" charset="-78"/>
              </a:rPr>
              <a:t>بِئْسَ </a:t>
            </a:r>
            <a:r>
              <a:rPr lang="fa-IR" sz="2100" dirty="0" err="1" smtClean="0">
                <a:cs typeface="me_quran" pitchFamily="18" charset="-78"/>
              </a:rPr>
              <a:t>الْمَصيرُ</a:t>
            </a:r>
            <a:r>
              <a:rPr lang="en-US" sz="2100" dirty="0" smtClean="0">
                <a:sym typeface="HQPB2"/>
              </a:rPr>
              <a:t> </a:t>
            </a:r>
            <a:r>
              <a:rPr lang="en-US" sz="2100" dirty="0" smtClean="0">
                <a:sym typeface="HQPB2"/>
              </a:rPr>
              <a:t>  </a:t>
            </a:r>
            <a:endParaRPr lang="en-US" sz="2100" dirty="0">
              <a:cs typeface="me_quran" pitchFamily="18" charset="-7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صفحه 5</a:t>
            </a:r>
            <a:endParaRPr lang="en-US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  <p:pic>
        <p:nvPicPr>
          <p:cNvPr id="7" name="6-9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685800" y="838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grpId="0" nodeType="with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4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58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88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0" fill="hold"/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108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0" fill="hold"/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13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0" fill="hold"/>
                                        <p:tgtEl>
                                          <p:spTgt spid="35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0" fill="hold"/>
                                        <p:tgtEl>
                                          <p:spTgt spid="35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35843" grpId="0" uiExpand="1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AutoShape 2"/>
          <p:cNvSpPr>
            <a:spLocks noGrp="1" noChangeArrowheads="1"/>
          </p:cNvSpPr>
          <p:nvPr>
            <p:ph type="title"/>
          </p:nvPr>
        </p:nvSpPr>
        <p:spPr>
          <a:xfrm>
            <a:off x="5334000" y="228600"/>
            <a:ext cx="3352800" cy="1143000"/>
          </a:xfrm>
        </p:spPr>
        <p:txBody>
          <a:bodyPr/>
          <a:lstStyle/>
          <a:p>
            <a:pPr algn="r"/>
            <a:r>
              <a:rPr lang="fa-IR" sz="6000" b="0" dirty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جهت هدایتی </a:t>
            </a:r>
            <a:r>
              <a:rPr lang="fa-IR" sz="6000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سیاق دوم</a:t>
            </a:r>
            <a:endParaRPr lang="en-US" sz="6000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828800"/>
            <a:ext cx="8610600" cy="4876800"/>
          </a:xfrm>
        </p:spPr>
        <p:txBody>
          <a:bodyPr/>
          <a:lstStyle/>
          <a:p>
            <a:r>
              <a:rPr lang="fa-IR" sz="6600" dirty="0" smtClean="0">
                <a:latin typeface="IranNastaliq" pitchFamily="18" charset="0"/>
                <a:cs typeface="IranNastaliq" pitchFamily="18" charset="0"/>
              </a:rPr>
              <a:t> هشدار   </a:t>
            </a:r>
            <a:r>
              <a:rPr lang="fa-IR" sz="6600" dirty="0" smtClean="0">
                <a:latin typeface="IranNastaliq" pitchFamily="18" charset="0"/>
                <a:cs typeface="IranNastaliq" pitchFamily="18" charset="0"/>
              </a:rPr>
              <a:t>و   تذکر   برای    پیشگیری از توسعه توطئه   و   پاک سازی  فضای </a:t>
            </a:r>
            <a:r>
              <a:rPr lang="fa-IR" sz="6600" dirty="0" smtClean="0">
                <a:latin typeface="IranNastaliq" pitchFamily="18" charset="0"/>
                <a:cs typeface="IranNastaliq" pitchFamily="18" charset="0"/>
              </a:rPr>
              <a:t>         آلوده  </a:t>
            </a:r>
            <a:r>
              <a:rPr lang="fa-IR" sz="6600" dirty="0" smtClean="0">
                <a:latin typeface="IranNastaliq" pitchFamily="18" charset="0"/>
                <a:cs typeface="IranNastaliq" pitchFamily="18" charset="0"/>
              </a:rPr>
              <a:t>به  آثار   تبانی  علیه رسول الله </a:t>
            </a:r>
            <a:r>
              <a:rPr lang="fa-IR" sz="3200" dirty="0" smtClean="0">
                <a:latin typeface="IranNastaliq" pitchFamily="18" charset="0"/>
                <a:cs typeface="IranNastaliq" pitchFamily="18" charset="0"/>
              </a:rPr>
              <a:t>صلی الله علیه و اله و سلم</a:t>
            </a:r>
            <a:br>
              <a:rPr lang="fa-IR" sz="3200" dirty="0" smtClean="0">
                <a:latin typeface="IranNastaliq" pitchFamily="18" charset="0"/>
                <a:cs typeface="IranNastaliq" pitchFamily="18" charset="0"/>
              </a:rPr>
            </a:br>
            <a:endParaRPr lang="en-US" dirty="0" smtClean="0">
              <a:latin typeface="IranNastaliq" pitchFamily="18" charset="0"/>
              <a:cs typeface="IranNastaliq" pitchFamily="18" charset="0"/>
            </a:endParaRPr>
          </a:p>
          <a:p>
            <a:pPr>
              <a:lnSpc>
                <a:spcPct val="150000"/>
              </a:lnSpc>
            </a:pPr>
            <a:r>
              <a:rPr lang="fa-IR" sz="4400" dirty="0" smtClean="0">
                <a:latin typeface="IranNastaliq" pitchFamily="18" charset="0"/>
                <a:cs typeface="IranNastaliq" pitchFamily="18" charset="0"/>
              </a:rPr>
              <a:t>مبادا  مؤمنان  به دام  این توطئه   گرفتار   شوند، باید  توبه   کنند.</a:t>
            </a:r>
            <a:br>
              <a:rPr lang="fa-IR" sz="4400" dirty="0" smtClean="0">
                <a:latin typeface="IranNastaliq" pitchFamily="18" charset="0"/>
                <a:cs typeface="IranNastaliq" pitchFamily="18" charset="0"/>
              </a:rPr>
            </a:br>
            <a:r>
              <a:rPr lang="fa-IR" sz="4400" dirty="0" smtClean="0">
                <a:latin typeface="IranNastaliq" pitchFamily="18" charset="0"/>
                <a:cs typeface="IranNastaliq" pitchFamily="18" charset="0"/>
              </a:rPr>
              <a:t> رسول خدا </a:t>
            </a:r>
            <a:r>
              <a:rPr lang="fa-IR" sz="2400" dirty="0" smtClean="0">
                <a:latin typeface="IranNastaliq" pitchFamily="18" charset="0"/>
                <a:cs typeface="IranNastaliq" pitchFamily="18" charset="0"/>
              </a:rPr>
              <a:t>صلی اله علیه و آله و سلم </a:t>
            </a:r>
            <a:r>
              <a:rPr lang="fa-IR" sz="4400" dirty="0" smtClean="0">
                <a:latin typeface="IranNastaliq" pitchFamily="18" charset="0"/>
                <a:cs typeface="IranNastaliq" pitchFamily="18" charset="0"/>
              </a:rPr>
              <a:t>نیز علیه   کافران و منافقان، جهاد  کرده  و درباره   آنان سخت گیری    کند.</a:t>
            </a:r>
            <a:endParaRPr lang="en-US" sz="4400" dirty="0" smtClean="0"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صفحه 6</a:t>
            </a:r>
            <a:endParaRPr lang="en-US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/>
      <p:bldP spid="36867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title"/>
          </p:nvPr>
        </p:nvSpPr>
        <p:spPr>
          <a:xfrm>
            <a:off x="5029200" y="381000"/>
            <a:ext cx="3810000" cy="990600"/>
          </a:xfrm>
        </p:spPr>
        <p:txBody>
          <a:bodyPr/>
          <a:lstStyle/>
          <a:p>
            <a:pPr algn="r"/>
            <a:r>
              <a:rPr lang="fa-IR" sz="4800" b="0" dirty="0" smtClean="0">
                <a:solidFill>
                  <a:srgbClr val="000000"/>
                </a:solidFill>
                <a:cs typeface="IranNastaliq" pitchFamily="18" charset="0"/>
              </a:rPr>
              <a:t>سیاق </a:t>
            </a:r>
            <a:r>
              <a:rPr lang="fa-IR" sz="4800" b="0" dirty="0">
                <a:solidFill>
                  <a:srgbClr val="000000"/>
                </a:solidFill>
                <a:cs typeface="IranNastaliq" pitchFamily="18" charset="0"/>
              </a:rPr>
              <a:t>سوم، آیات  </a:t>
            </a:r>
            <a:r>
              <a:rPr lang="fa-IR" sz="4800" b="0" dirty="0" smtClean="0">
                <a:solidFill>
                  <a:srgbClr val="000000"/>
                </a:solidFill>
                <a:cs typeface="IranNastaliq" pitchFamily="18" charset="0"/>
              </a:rPr>
              <a:t>  10     تا    12</a:t>
            </a:r>
            <a:endParaRPr lang="en-US" sz="4800" b="0" dirty="0">
              <a:solidFill>
                <a:srgbClr val="000000"/>
              </a:solidFill>
              <a:cs typeface="IranNastaliq" pitchFamily="18" charset="0"/>
            </a:endParaRP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5029200"/>
          </a:xfrm>
        </p:spPr>
        <p:txBody>
          <a:bodyPr/>
          <a:lstStyle/>
          <a:p>
            <a:pPr algn="ctr">
              <a:lnSpc>
                <a:spcPct val="200000"/>
              </a:lnSpc>
              <a:buNone/>
            </a:pPr>
            <a:r>
              <a:rPr lang="ar-SA" sz="2300" dirty="0" smtClean="0">
                <a:cs typeface="me_quran" pitchFamily="18" charset="-78"/>
              </a:rPr>
              <a:t>ضَرَبَ </a:t>
            </a:r>
            <a:r>
              <a:rPr lang="fa-IR" sz="2300" dirty="0" smtClean="0">
                <a:cs typeface="me_quran" pitchFamily="18" charset="-78"/>
              </a:rPr>
              <a:t>   </a:t>
            </a:r>
            <a:r>
              <a:rPr lang="ar-SA" sz="2300" dirty="0" smtClean="0">
                <a:cs typeface="me_quran" pitchFamily="18" charset="-78"/>
              </a:rPr>
              <a:t>اللَّهُ </a:t>
            </a:r>
            <a:r>
              <a:rPr lang="fa-IR" sz="2300" dirty="0" smtClean="0">
                <a:cs typeface="me_quran" pitchFamily="18" charset="-78"/>
              </a:rPr>
              <a:t>  </a:t>
            </a:r>
            <a:r>
              <a:rPr lang="ar-SA" sz="2300" dirty="0" smtClean="0">
                <a:cs typeface="me_quran" pitchFamily="18" charset="-78"/>
              </a:rPr>
              <a:t>مَثَلاً</a:t>
            </a:r>
            <a:r>
              <a:rPr lang="fa-IR" sz="2300" dirty="0" smtClean="0">
                <a:cs typeface="me_quran" pitchFamily="18" charset="-78"/>
              </a:rPr>
              <a:t>   </a:t>
            </a:r>
            <a:r>
              <a:rPr lang="ar-SA" sz="2300" dirty="0" smtClean="0">
                <a:cs typeface="me_quran" pitchFamily="18" charset="-78"/>
              </a:rPr>
              <a:t> </a:t>
            </a:r>
            <a:r>
              <a:rPr lang="ar-SA" sz="2300" dirty="0" smtClean="0">
                <a:cs typeface="me_quran" pitchFamily="18" charset="-78"/>
              </a:rPr>
              <a:t>لِلَّذينَ كَفَرُوا امْرَأَتَ </a:t>
            </a:r>
            <a:r>
              <a:rPr lang="fa-IR" sz="2300" dirty="0" smtClean="0">
                <a:cs typeface="me_quran" pitchFamily="18" charset="-78"/>
              </a:rPr>
              <a:t>  </a:t>
            </a:r>
            <a:r>
              <a:rPr lang="ar-SA" sz="2300" dirty="0" smtClean="0">
                <a:cs typeface="me_quran" pitchFamily="18" charset="-78"/>
              </a:rPr>
              <a:t>نُوحٍ</a:t>
            </a:r>
            <a:r>
              <a:rPr lang="fa-IR" sz="2300" dirty="0" smtClean="0">
                <a:cs typeface="me_quran" pitchFamily="18" charset="-78"/>
              </a:rPr>
              <a:t>  </a:t>
            </a:r>
            <a:r>
              <a:rPr lang="ar-SA" sz="2300" dirty="0" smtClean="0">
                <a:cs typeface="me_quran" pitchFamily="18" charset="-78"/>
              </a:rPr>
              <a:t> </a:t>
            </a:r>
            <a:r>
              <a:rPr lang="ar-SA" sz="2300" dirty="0" smtClean="0">
                <a:cs typeface="me_quran" pitchFamily="18" charset="-78"/>
              </a:rPr>
              <a:t>وَ امْرَأَتَ </a:t>
            </a:r>
            <a:r>
              <a:rPr lang="fa-IR" sz="2300" dirty="0" smtClean="0">
                <a:cs typeface="me_quran" pitchFamily="18" charset="-78"/>
              </a:rPr>
              <a:t>  </a:t>
            </a:r>
            <a:r>
              <a:rPr lang="ar-SA" sz="2300" dirty="0" smtClean="0">
                <a:cs typeface="me_quran" pitchFamily="18" charset="-78"/>
              </a:rPr>
              <a:t>لُوطٍ </a:t>
            </a:r>
            <a:r>
              <a:rPr lang="ar-SA" sz="2300" dirty="0" smtClean="0">
                <a:cs typeface="me_quran" pitchFamily="18" charset="-78"/>
              </a:rPr>
              <a:t>كانَتا </a:t>
            </a:r>
            <a:r>
              <a:rPr lang="fa-IR" sz="2300" dirty="0" smtClean="0">
                <a:cs typeface="me_quran" pitchFamily="18" charset="-78"/>
              </a:rPr>
              <a:t> </a:t>
            </a:r>
            <a:r>
              <a:rPr lang="ar-SA" sz="2300" dirty="0" smtClean="0">
                <a:cs typeface="me_quran" pitchFamily="18" charset="-78"/>
              </a:rPr>
              <a:t>تَحْتَ </a:t>
            </a:r>
            <a:r>
              <a:rPr lang="fa-IR" sz="2300" dirty="0" smtClean="0">
                <a:cs typeface="me_quran" pitchFamily="18" charset="-78"/>
              </a:rPr>
              <a:t>  </a:t>
            </a:r>
            <a:r>
              <a:rPr lang="ar-SA" sz="2300" dirty="0" smtClean="0">
                <a:cs typeface="me_quran" pitchFamily="18" charset="-78"/>
              </a:rPr>
              <a:t>عَبْدَيْنِ</a:t>
            </a:r>
            <a:r>
              <a:rPr lang="fa-IR" sz="2300" dirty="0" smtClean="0">
                <a:cs typeface="me_quran" pitchFamily="18" charset="-78"/>
              </a:rPr>
              <a:t>  </a:t>
            </a:r>
            <a:r>
              <a:rPr lang="ar-SA" sz="2300" dirty="0" smtClean="0">
                <a:cs typeface="me_quran" pitchFamily="18" charset="-78"/>
              </a:rPr>
              <a:t> </a:t>
            </a:r>
            <a:r>
              <a:rPr lang="ar-SA" sz="2300" dirty="0" smtClean="0">
                <a:cs typeface="me_quran" pitchFamily="18" charset="-78"/>
              </a:rPr>
              <a:t>مِنْ </a:t>
            </a:r>
            <a:endParaRPr lang="fa-IR" sz="2300" dirty="0" smtClean="0">
              <a:cs typeface="me_quran" pitchFamily="18" charset="-78"/>
            </a:endParaRPr>
          </a:p>
          <a:p>
            <a:pPr algn="ctr">
              <a:lnSpc>
                <a:spcPct val="200000"/>
              </a:lnSpc>
              <a:buNone/>
            </a:pPr>
            <a:r>
              <a:rPr lang="ar-SA" sz="2300" dirty="0" smtClean="0">
                <a:cs typeface="me_quran" pitchFamily="18" charset="-78"/>
              </a:rPr>
              <a:t>عِبادِنا صالِحَيْنِ فَخانَتاهُما فَلَمْ يُغْنِيا عَنْهُما مِنَ اللَّهِ شَيْئاً وَ </a:t>
            </a:r>
            <a:r>
              <a:rPr lang="ar-SA" sz="2300" dirty="0" smtClean="0">
                <a:cs typeface="me_quran" pitchFamily="18" charset="-78"/>
              </a:rPr>
              <a:t>قيلَ</a:t>
            </a:r>
            <a:r>
              <a:rPr lang="fa-IR" sz="2300" dirty="0" smtClean="0">
                <a:cs typeface="me_quran" pitchFamily="18" charset="-78"/>
              </a:rPr>
              <a:t>  </a:t>
            </a:r>
            <a:r>
              <a:rPr lang="ar-SA" sz="2300" dirty="0" smtClean="0">
                <a:cs typeface="me_quran" pitchFamily="18" charset="-78"/>
              </a:rPr>
              <a:t> </a:t>
            </a:r>
            <a:r>
              <a:rPr lang="ar-SA" sz="2300" dirty="0" smtClean="0">
                <a:cs typeface="me_quran" pitchFamily="18" charset="-78"/>
              </a:rPr>
              <a:t>ادْخُلاَ </a:t>
            </a:r>
            <a:r>
              <a:rPr lang="fa-IR" sz="2300" dirty="0" smtClean="0">
                <a:cs typeface="me_quran" pitchFamily="18" charset="-78"/>
              </a:rPr>
              <a:t>  </a:t>
            </a:r>
            <a:r>
              <a:rPr lang="ar-SA" sz="2300" dirty="0" smtClean="0">
                <a:cs typeface="me_quran" pitchFamily="18" charset="-78"/>
              </a:rPr>
              <a:t>النَّارَ </a:t>
            </a:r>
            <a:r>
              <a:rPr lang="ar-SA" sz="2300" dirty="0" smtClean="0">
                <a:cs typeface="me_quran" pitchFamily="18" charset="-78"/>
              </a:rPr>
              <a:t>مَعَ الدَّاخِلينَ</a:t>
            </a:r>
            <a:r>
              <a:rPr lang="fa-IR" sz="2300" dirty="0" smtClean="0">
                <a:cs typeface="me_quran" pitchFamily="18" charset="-78"/>
              </a:rPr>
              <a:t> </a:t>
            </a:r>
            <a:r>
              <a:rPr lang="ar-SA" sz="2300" dirty="0" smtClean="0">
                <a:cs typeface="me_quran" pitchFamily="18" charset="-78"/>
              </a:rPr>
              <a:t> </a:t>
            </a:r>
            <a:r>
              <a:rPr lang="en-US" sz="2300" dirty="0" smtClean="0">
                <a:sym typeface="HQPB2"/>
              </a:rPr>
              <a:t> </a:t>
            </a:r>
            <a:endParaRPr lang="ar-SA" sz="2300" dirty="0" smtClean="0">
              <a:cs typeface="me_quran" pitchFamily="18" charset="-78"/>
            </a:endParaRPr>
          </a:p>
          <a:p>
            <a:pPr algn="ctr">
              <a:lnSpc>
                <a:spcPct val="200000"/>
              </a:lnSpc>
              <a:buNone/>
            </a:pPr>
            <a:r>
              <a:rPr lang="ar-SA" sz="2300" dirty="0" smtClean="0">
                <a:cs typeface="me_quran" pitchFamily="18" charset="-78"/>
              </a:rPr>
              <a:t>وَ ضَرَبَ اللَّهُ </a:t>
            </a:r>
            <a:r>
              <a:rPr lang="fa-IR" sz="2300" dirty="0" smtClean="0">
                <a:cs typeface="me_quran" pitchFamily="18" charset="-78"/>
              </a:rPr>
              <a:t>  </a:t>
            </a:r>
            <a:r>
              <a:rPr lang="ar-SA" sz="2300" dirty="0" smtClean="0">
                <a:cs typeface="me_quran" pitchFamily="18" charset="-78"/>
              </a:rPr>
              <a:t>مَثَلاً </a:t>
            </a:r>
            <a:r>
              <a:rPr lang="fa-IR" sz="2300" dirty="0" smtClean="0">
                <a:cs typeface="me_quran" pitchFamily="18" charset="-78"/>
              </a:rPr>
              <a:t>    </a:t>
            </a:r>
            <a:r>
              <a:rPr lang="ar-SA" sz="2300" dirty="0" smtClean="0">
                <a:cs typeface="me_quran" pitchFamily="18" charset="-78"/>
              </a:rPr>
              <a:t>لِلَّذينَ </a:t>
            </a:r>
            <a:r>
              <a:rPr lang="ar-SA" sz="2300" dirty="0" smtClean="0">
                <a:cs typeface="me_quran" pitchFamily="18" charset="-78"/>
              </a:rPr>
              <a:t>آمَنُوا امْرَأَتَ </a:t>
            </a:r>
            <a:r>
              <a:rPr lang="fa-IR" sz="2300" dirty="0" smtClean="0">
                <a:cs typeface="me_quran" pitchFamily="18" charset="-78"/>
              </a:rPr>
              <a:t>   </a:t>
            </a:r>
            <a:r>
              <a:rPr lang="ar-SA" sz="2300" dirty="0" smtClean="0">
                <a:cs typeface="me_quran" pitchFamily="18" charset="-78"/>
              </a:rPr>
              <a:t>فِرْعَوْنَ </a:t>
            </a:r>
            <a:r>
              <a:rPr lang="fa-IR" sz="2300" dirty="0" smtClean="0">
                <a:cs typeface="me_quran" pitchFamily="18" charset="-78"/>
              </a:rPr>
              <a:t>  </a:t>
            </a:r>
            <a:r>
              <a:rPr lang="ar-SA" sz="2300" dirty="0" smtClean="0">
                <a:cs typeface="me_quran" pitchFamily="18" charset="-78"/>
              </a:rPr>
              <a:t>إِذْ</a:t>
            </a:r>
            <a:r>
              <a:rPr lang="fa-IR" sz="2300" dirty="0" smtClean="0">
                <a:cs typeface="me_quran" pitchFamily="18" charset="-78"/>
              </a:rPr>
              <a:t>   </a:t>
            </a:r>
            <a:r>
              <a:rPr lang="ar-SA" sz="2300" dirty="0" smtClean="0">
                <a:cs typeface="me_quran" pitchFamily="18" charset="-78"/>
              </a:rPr>
              <a:t> قالَتْ</a:t>
            </a:r>
            <a:r>
              <a:rPr lang="fa-IR" sz="2300" dirty="0" smtClean="0">
                <a:cs typeface="me_quran" pitchFamily="18" charset="-78"/>
              </a:rPr>
              <a:t>  </a:t>
            </a:r>
            <a:r>
              <a:rPr lang="ar-SA" sz="2300" dirty="0" smtClean="0">
                <a:cs typeface="me_quran" pitchFamily="18" charset="-78"/>
              </a:rPr>
              <a:t> رَبِّ</a:t>
            </a:r>
            <a:r>
              <a:rPr lang="fa-IR" sz="2300" dirty="0" smtClean="0">
                <a:cs typeface="me_quran" pitchFamily="18" charset="-78"/>
              </a:rPr>
              <a:t>  </a:t>
            </a:r>
            <a:r>
              <a:rPr lang="ar-SA" sz="2300" dirty="0" smtClean="0">
                <a:cs typeface="me_quran" pitchFamily="18" charset="-78"/>
              </a:rPr>
              <a:t> ابْنِ</a:t>
            </a:r>
            <a:r>
              <a:rPr lang="fa-IR" sz="2300" dirty="0" smtClean="0">
                <a:cs typeface="me_quran" pitchFamily="18" charset="-78"/>
              </a:rPr>
              <a:t>   </a:t>
            </a:r>
            <a:r>
              <a:rPr lang="ar-SA" sz="2300" dirty="0" smtClean="0">
                <a:cs typeface="me_quran" pitchFamily="18" charset="-78"/>
              </a:rPr>
              <a:t> </a:t>
            </a:r>
            <a:r>
              <a:rPr lang="ar-SA" sz="2300" dirty="0" smtClean="0">
                <a:cs typeface="me_quran" pitchFamily="18" charset="-78"/>
              </a:rPr>
              <a:t>لي‏ عِنْدَكَ </a:t>
            </a:r>
            <a:endParaRPr lang="fa-IR" sz="2300" dirty="0" smtClean="0">
              <a:cs typeface="me_quran" pitchFamily="18" charset="-78"/>
            </a:endParaRPr>
          </a:p>
          <a:p>
            <a:pPr algn="ctr">
              <a:lnSpc>
                <a:spcPct val="200000"/>
              </a:lnSpc>
              <a:buNone/>
            </a:pPr>
            <a:r>
              <a:rPr lang="ar-SA" sz="2300" dirty="0" smtClean="0">
                <a:cs typeface="me_quran" pitchFamily="18" charset="-78"/>
              </a:rPr>
              <a:t>بَيْتاً </a:t>
            </a:r>
            <a:r>
              <a:rPr lang="fa-IR" sz="2300" dirty="0" smtClean="0">
                <a:cs typeface="me_quran" pitchFamily="18" charset="-78"/>
              </a:rPr>
              <a:t>   </a:t>
            </a:r>
            <a:r>
              <a:rPr lang="ar-SA" sz="2300" dirty="0" smtClean="0">
                <a:cs typeface="me_quran" pitchFamily="18" charset="-78"/>
              </a:rPr>
              <a:t>فِي الْجَنَّةِ</a:t>
            </a:r>
            <a:r>
              <a:rPr lang="fa-IR" sz="2300" dirty="0" smtClean="0">
                <a:cs typeface="me_quran" pitchFamily="18" charset="-78"/>
              </a:rPr>
              <a:t>  </a:t>
            </a:r>
            <a:r>
              <a:rPr lang="ar-SA" sz="2300" dirty="0" smtClean="0">
                <a:cs typeface="me_quran" pitchFamily="18" charset="-78"/>
              </a:rPr>
              <a:t> </a:t>
            </a:r>
            <a:r>
              <a:rPr lang="ar-SA" sz="2300" dirty="0" smtClean="0">
                <a:cs typeface="me_quran" pitchFamily="18" charset="-78"/>
              </a:rPr>
              <a:t>وَ نَجِّني‏ </a:t>
            </a:r>
            <a:r>
              <a:rPr lang="ar-SA" sz="2300" dirty="0" smtClean="0">
                <a:cs typeface="me_quran" pitchFamily="18" charset="-78"/>
              </a:rPr>
              <a:t>مِنْ</a:t>
            </a:r>
            <a:r>
              <a:rPr lang="fa-IR" sz="2300" dirty="0" smtClean="0">
                <a:cs typeface="me_quran" pitchFamily="18" charset="-78"/>
              </a:rPr>
              <a:t>  </a:t>
            </a:r>
            <a:r>
              <a:rPr lang="ar-SA" sz="2300" dirty="0" smtClean="0">
                <a:cs typeface="me_quran" pitchFamily="18" charset="-78"/>
              </a:rPr>
              <a:t> </a:t>
            </a:r>
            <a:r>
              <a:rPr lang="ar-SA" sz="2300" dirty="0" smtClean="0">
                <a:cs typeface="me_quran" pitchFamily="18" charset="-78"/>
              </a:rPr>
              <a:t>فِرْعَوْنَ </a:t>
            </a:r>
            <a:r>
              <a:rPr lang="fa-IR" sz="2300" dirty="0" smtClean="0">
                <a:cs typeface="me_quran" pitchFamily="18" charset="-78"/>
              </a:rPr>
              <a:t>   </a:t>
            </a:r>
            <a:r>
              <a:rPr lang="ar-SA" sz="2300" dirty="0" smtClean="0">
                <a:cs typeface="me_quran" pitchFamily="18" charset="-78"/>
              </a:rPr>
              <a:t>وَ عَمَلِهِ</a:t>
            </a:r>
            <a:r>
              <a:rPr lang="fa-IR" sz="2300" dirty="0" smtClean="0">
                <a:cs typeface="me_quran" pitchFamily="18" charset="-78"/>
              </a:rPr>
              <a:t>   </a:t>
            </a:r>
            <a:r>
              <a:rPr lang="ar-SA" sz="2300" dirty="0" smtClean="0">
                <a:cs typeface="me_quran" pitchFamily="18" charset="-78"/>
              </a:rPr>
              <a:t> </a:t>
            </a:r>
            <a:r>
              <a:rPr lang="ar-SA" sz="2300" dirty="0" smtClean="0">
                <a:cs typeface="me_quran" pitchFamily="18" charset="-78"/>
              </a:rPr>
              <a:t>وَ نَجِّني</a:t>
            </a:r>
            <a:r>
              <a:rPr lang="ar-SA" sz="2300" dirty="0" smtClean="0">
                <a:cs typeface="me_quran" pitchFamily="18" charset="-78"/>
              </a:rPr>
              <a:t>‏</a:t>
            </a:r>
            <a:r>
              <a:rPr lang="fa-IR" sz="2300" dirty="0" smtClean="0">
                <a:cs typeface="me_quran" pitchFamily="18" charset="-78"/>
              </a:rPr>
              <a:t>   </a:t>
            </a:r>
            <a:r>
              <a:rPr lang="ar-SA" sz="2300" dirty="0" smtClean="0">
                <a:cs typeface="me_quran" pitchFamily="18" charset="-78"/>
              </a:rPr>
              <a:t> </a:t>
            </a:r>
            <a:r>
              <a:rPr lang="ar-SA" sz="2300" dirty="0" smtClean="0">
                <a:cs typeface="me_quran" pitchFamily="18" charset="-78"/>
              </a:rPr>
              <a:t>مِنَ </a:t>
            </a:r>
            <a:r>
              <a:rPr lang="fa-IR" sz="2300" dirty="0" smtClean="0">
                <a:cs typeface="me_quran" pitchFamily="18" charset="-78"/>
              </a:rPr>
              <a:t>   </a:t>
            </a:r>
            <a:r>
              <a:rPr lang="ar-SA" sz="2300" dirty="0" smtClean="0">
                <a:cs typeface="me_quran" pitchFamily="18" charset="-78"/>
              </a:rPr>
              <a:t>الْقَوْمِ </a:t>
            </a:r>
            <a:r>
              <a:rPr lang="fa-IR" sz="2300" dirty="0" smtClean="0">
                <a:cs typeface="me_quran" pitchFamily="18" charset="-78"/>
              </a:rPr>
              <a:t>  </a:t>
            </a:r>
            <a:r>
              <a:rPr lang="ar-SA" sz="2300" dirty="0" smtClean="0">
                <a:cs typeface="me_quran" pitchFamily="18" charset="-78"/>
              </a:rPr>
              <a:t>الظَّالِمينَ</a:t>
            </a:r>
            <a:r>
              <a:rPr lang="fa-IR" sz="2300" dirty="0" smtClean="0">
                <a:cs typeface="me_quran" pitchFamily="18" charset="-78"/>
              </a:rPr>
              <a:t>     </a:t>
            </a:r>
            <a:r>
              <a:rPr lang="en-US" sz="2300" dirty="0" smtClean="0">
                <a:sym typeface="HQPB2"/>
              </a:rPr>
              <a:t> </a:t>
            </a:r>
            <a:r>
              <a:rPr lang="en-US" sz="2300" dirty="0" smtClean="0">
                <a:sym typeface="HQPB2"/>
              </a:rPr>
              <a:t></a:t>
            </a:r>
            <a:endParaRPr lang="ar-SA" sz="2300" dirty="0" smtClean="0">
              <a:cs typeface="me_quran" pitchFamily="18" charset="-78"/>
            </a:endParaRPr>
          </a:p>
          <a:p>
            <a:pPr algn="ctr">
              <a:lnSpc>
                <a:spcPct val="200000"/>
              </a:lnSpc>
              <a:buNone/>
            </a:pPr>
            <a:r>
              <a:rPr lang="ar-SA" sz="2300" dirty="0" smtClean="0">
                <a:cs typeface="me_quran" pitchFamily="18" charset="-78"/>
              </a:rPr>
              <a:t>وَ </a:t>
            </a:r>
            <a:r>
              <a:rPr lang="ar-SA" sz="2300" dirty="0" smtClean="0">
                <a:cs typeface="me_quran" pitchFamily="18" charset="-78"/>
              </a:rPr>
              <a:t>مَرْيَمَ</a:t>
            </a:r>
            <a:r>
              <a:rPr lang="fa-IR" sz="2300" dirty="0" smtClean="0">
                <a:cs typeface="me_quran" pitchFamily="18" charset="-78"/>
              </a:rPr>
              <a:t>  </a:t>
            </a:r>
            <a:r>
              <a:rPr lang="ar-SA" sz="2300" dirty="0" smtClean="0">
                <a:cs typeface="me_quran" pitchFamily="18" charset="-78"/>
              </a:rPr>
              <a:t> </a:t>
            </a:r>
            <a:r>
              <a:rPr lang="ar-SA" sz="2300" dirty="0" smtClean="0">
                <a:cs typeface="me_quran" pitchFamily="18" charset="-78"/>
              </a:rPr>
              <a:t>ابْنَتَ عِمْرانَ </a:t>
            </a:r>
            <a:r>
              <a:rPr lang="fa-IR" sz="2300" dirty="0" smtClean="0">
                <a:cs typeface="me_quran" pitchFamily="18" charset="-78"/>
              </a:rPr>
              <a:t>  </a:t>
            </a:r>
            <a:r>
              <a:rPr lang="ar-SA" sz="2300" dirty="0" smtClean="0">
                <a:cs typeface="me_quran" pitchFamily="18" charset="-78"/>
              </a:rPr>
              <a:t>الَّتي</a:t>
            </a:r>
            <a:r>
              <a:rPr lang="ar-SA" sz="2300" dirty="0" smtClean="0">
                <a:cs typeface="me_quran" pitchFamily="18" charset="-78"/>
              </a:rPr>
              <a:t>‏ أَحْصَنَتْ فَرْجَها فَنَفَخْنا فيهِ مِنْ </a:t>
            </a:r>
            <a:endParaRPr lang="fa-IR" sz="2300" dirty="0" smtClean="0">
              <a:cs typeface="me_quran" pitchFamily="18" charset="-78"/>
            </a:endParaRPr>
          </a:p>
          <a:p>
            <a:pPr algn="ctr">
              <a:lnSpc>
                <a:spcPct val="200000"/>
              </a:lnSpc>
              <a:buNone/>
            </a:pPr>
            <a:r>
              <a:rPr lang="ar-SA" sz="2300" dirty="0" smtClean="0">
                <a:cs typeface="me_quran" pitchFamily="18" charset="-78"/>
              </a:rPr>
              <a:t>رُوحِنا وَ صَدَّقَتْ بِكَلِماتِ رَبِّها </a:t>
            </a:r>
            <a:r>
              <a:rPr lang="fa-IR" sz="2300" dirty="0" smtClean="0">
                <a:cs typeface="me_quran" pitchFamily="18" charset="-78"/>
              </a:rPr>
              <a:t>  </a:t>
            </a:r>
            <a:r>
              <a:rPr lang="ar-SA" sz="2300" dirty="0" smtClean="0">
                <a:cs typeface="me_quran" pitchFamily="18" charset="-78"/>
              </a:rPr>
              <a:t>وَ </a:t>
            </a:r>
            <a:r>
              <a:rPr lang="ar-SA" sz="2300" dirty="0" smtClean="0">
                <a:cs typeface="me_quran" pitchFamily="18" charset="-78"/>
              </a:rPr>
              <a:t>كُتُبِهِ </a:t>
            </a:r>
            <a:r>
              <a:rPr lang="fa-IR" sz="2300" dirty="0" smtClean="0">
                <a:cs typeface="me_quran" pitchFamily="18" charset="-78"/>
              </a:rPr>
              <a:t>  </a:t>
            </a:r>
            <a:r>
              <a:rPr lang="ar-SA" sz="2300" dirty="0" smtClean="0">
                <a:cs typeface="me_quran" pitchFamily="18" charset="-78"/>
              </a:rPr>
              <a:t>وَ </a:t>
            </a:r>
            <a:r>
              <a:rPr lang="ar-SA" sz="2300" dirty="0" smtClean="0">
                <a:cs typeface="me_quran" pitchFamily="18" charset="-78"/>
              </a:rPr>
              <a:t>كانَتْ </a:t>
            </a:r>
            <a:r>
              <a:rPr lang="fa-IR" sz="2300" dirty="0" smtClean="0">
                <a:cs typeface="me_quran" pitchFamily="18" charset="-78"/>
              </a:rPr>
              <a:t> </a:t>
            </a:r>
            <a:r>
              <a:rPr lang="ar-SA" sz="2300" dirty="0" smtClean="0">
                <a:cs typeface="me_quran" pitchFamily="18" charset="-78"/>
              </a:rPr>
              <a:t>مِنَ </a:t>
            </a:r>
            <a:r>
              <a:rPr lang="fa-IR" sz="2300" dirty="0" smtClean="0">
                <a:cs typeface="me_quran" pitchFamily="18" charset="-78"/>
              </a:rPr>
              <a:t>  </a:t>
            </a:r>
            <a:r>
              <a:rPr lang="ar-SA" sz="2300" dirty="0" smtClean="0">
                <a:cs typeface="me_quran" pitchFamily="18" charset="-78"/>
              </a:rPr>
              <a:t>الْقانِتينَ</a:t>
            </a:r>
            <a:r>
              <a:rPr lang="fa-IR" sz="2300" dirty="0" smtClean="0">
                <a:cs typeface="me_quran" pitchFamily="18" charset="-78"/>
              </a:rPr>
              <a:t>    </a:t>
            </a:r>
            <a:r>
              <a:rPr lang="ar-SA" sz="2300" dirty="0" smtClean="0">
                <a:cs typeface="me_quran" pitchFamily="18" charset="-78"/>
              </a:rPr>
              <a:t> </a:t>
            </a:r>
            <a:r>
              <a:rPr lang="en-US" sz="2300" dirty="0" smtClean="0">
                <a:sym typeface="HQPB2"/>
              </a:rPr>
              <a:t></a:t>
            </a:r>
            <a:endParaRPr lang="en-US" sz="2300" dirty="0">
              <a:cs typeface="me_quran" pitchFamily="18" charset="-7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صفحه 7</a:t>
            </a:r>
            <a:endParaRPr lang="en-US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  <p:pic>
        <p:nvPicPr>
          <p:cNvPr id="8" name="10-1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609600" y="838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0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grpId="0" nodeType="withEffect">
                                  <p:stCondLst>
                                    <p:cond delay="12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28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38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54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0" fill="hold"/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63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0" fill="hold"/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37891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AutoShape 2"/>
          <p:cNvSpPr>
            <a:spLocks noGrp="1" noChangeArrowheads="1"/>
          </p:cNvSpPr>
          <p:nvPr>
            <p:ph type="title"/>
          </p:nvPr>
        </p:nvSpPr>
        <p:spPr>
          <a:xfrm>
            <a:off x="5486400" y="609600"/>
            <a:ext cx="3200400" cy="1143000"/>
          </a:xfrm>
        </p:spPr>
        <p:txBody>
          <a:bodyPr/>
          <a:lstStyle/>
          <a:p>
            <a:pPr algn="r"/>
            <a:r>
              <a:rPr lang="fa-IR" sz="6000" b="0" dirty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جهت هدایتی </a:t>
            </a:r>
            <a:r>
              <a:rPr lang="fa-IR" sz="6000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سیاق سوم</a:t>
            </a:r>
            <a:endParaRPr lang="en-US" sz="6000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362200"/>
            <a:ext cx="8382000" cy="4038600"/>
          </a:xfrm>
        </p:spPr>
        <p:txBody>
          <a:bodyPr/>
          <a:lstStyle/>
          <a:p>
            <a:r>
              <a:rPr lang="fa-IR" sz="5400" dirty="0" smtClean="0">
                <a:latin typeface="IranNastaliq" pitchFamily="18" charset="0"/>
                <a:cs typeface="IranNastaliq" pitchFamily="18" charset="0"/>
              </a:rPr>
              <a:t>همسر     رسول الله </a:t>
            </a:r>
            <a:r>
              <a:rPr lang="fa-IR" dirty="0" smtClean="0">
                <a:latin typeface="IranNastaliq" pitchFamily="18" charset="0"/>
                <a:cs typeface="IranNastaliq" pitchFamily="18" charset="0"/>
              </a:rPr>
              <a:t>صلی الله علیه و اله و سلم</a:t>
            </a:r>
            <a:r>
              <a:rPr lang="fa-IR" sz="5400" dirty="0" smtClean="0">
                <a:latin typeface="IranNastaliq" pitchFamily="18" charset="0"/>
                <a:cs typeface="IranNastaliq" pitchFamily="18" charset="0"/>
              </a:rPr>
              <a:t> بودن، معیار  ایمان نیست، اطاعت   محض  از فرامین  خدا و  رسول شرط  است.</a:t>
            </a:r>
            <a:br>
              <a:rPr lang="fa-IR" sz="5400" dirty="0" smtClean="0">
                <a:latin typeface="IranNastaliq" pitchFamily="18" charset="0"/>
                <a:cs typeface="IranNastaliq" pitchFamily="18" charset="0"/>
              </a:rPr>
            </a:br>
            <a:endParaRPr lang="en-US" sz="1800" dirty="0" smtClean="0">
              <a:latin typeface="IranNastaliq" pitchFamily="18" charset="0"/>
              <a:cs typeface="IranNastaliq" pitchFamily="18" charset="0"/>
            </a:endParaRPr>
          </a:p>
          <a:p>
            <a:pPr>
              <a:lnSpc>
                <a:spcPct val="150000"/>
              </a:lnSpc>
            </a:pPr>
            <a:r>
              <a:rPr lang="fa-IR" sz="3800" dirty="0" smtClean="0">
                <a:latin typeface="IranNastaliq" pitchFamily="18" charset="0"/>
                <a:cs typeface="IranNastaliq" pitchFamily="18" charset="0"/>
              </a:rPr>
              <a:t>همسر    نوح </a:t>
            </a:r>
            <a:r>
              <a:rPr lang="fa-IR" sz="2400" dirty="0" smtClean="0">
                <a:latin typeface="IranNastaliq" pitchFamily="18" charset="0"/>
                <a:cs typeface="IranNastaliq" pitchFamily="18" charset="0"/>
              </a:rPr>
              <a:t>علیه السلام </a:t>
            </a:r>
            <a:r>
              <a:rPr lang="fa-IR" sz="3800" dirty="0" smtClean="0">
                <a:latin typeface="IranNastaliq" pitchFamily="18" charset="0"/>
                <a:cs typeface="IranNastaliq" pitchFamily="18" charset="0"/>
              </a:rPr>
              <a:t>و همسر    لوط </a:t>
            </a:r>
            <a:r>
              <a:rPr lang="fa-IR" sz="2400" dirty="0" smtClean="0">
                <a:latin typeface="IranNastaliq" pitchFamily="18" charset="0"/>
                <a:cs typeface="IranNastaliq" pitchFamily="18" charset="0"/>
              </a:rPr>
              <a:t>علیه السلام</a:t>
            </a:r>
            <a:r>
              <a:rPr lang="fa-IR" sz="3800" dirty="0" smtClean="0">
                <a:latin typeface="IranNastaliq" pitchFamily="18" charset="0"/>
                <a:cs typeface="IranNastaliq" pitchFamily="18" charset="0"/>
              </a:rPr>
              <a:t>، به   دلیل خیانتشان، مثل   کفرند  اما  همسر    فرعون  به  دلیل  برائت جستن از عملکرد   طاغوتی    که همسر    او بود   و  مریم </a:t>
            </a:r>
            <a:r>
              <a:rPr lang="fa-IR" sz="2400" dirty="0" smtClean="0">
                <a:latin typeface="IranNastaliq" pitchFamily="18" charset="0"/>
                <a:cs typeface="IranNastaliq" pitchFamily="18" charset="0"/>
              </a:rPr>
              <a:t>سلام الله علیها</a:t>
            </a:r>
            <a:r>
              <a:rPr lang="fa-IR" sz="3800" dirty="0" smtClean="0">
                <a:latin typeface="IranNastaliq" pitchFamily="18" charset="0"/>
                <a:cs typeface="IranNastaliq" pitchFamily="18" charset="0"/>
              </a:rPr>
              <a:t>، به دلیل  پاکدامنی   و فرمان برداری،  مثل ایمانند.</a:t>
            </a:r>
            <a:endParaRPr lang="en-US" sz="3800" dirty="0"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صفحه 8</a:t>
            </a:r>
            <a:endParaRPr lang="en-US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3000" fill="hold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/>
      <p:bldP spid="38915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9" name="Rectangl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33400" y="1752600"/>
            <a:ext cx="6477000" cy="990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fa-IR" sz="3600" dirty="0" smtClean="0">
                <a:latin typeface="IranNastaliq" pitchFamily="18" charset="0"/>
                <a:cs typeface="IranNastaliq" pitchFamily="18" charset="0"/>
              </a:rPr>
              <a:t>هشدار و تهدید نسبت به دو نفر از همسران  پیامبر </a:t>
            </a:r>
            <a:r>
              <a:rPr lang="fa-IR" sz="1100" dirty="0" smtClean="0">
                <a:latin typeface="IranNastaliq" pitchFamily="18" charset="0"/>
                <a:cs typeface="IranNastaliq" pitchFamily="18" charset="0"/>
              </a:rPr>
              <a:t>صلی الله علیه و آله و سلم</a:t>
            </a:r>
            <a:r>
              <a:rPr lang="fa-IR" sz="3600" dirty="0" smtClean="0">
                <a:latin typeface="IranNastaliq" pitchFamily="18" charset="0"/>
                <a:cs typeface="IranNastaliq" pitchFamily="18" charset="0"/>
              </a:rPr>
              <a:t>، به خاطر اهتمام بر تبانی و توطئه علیه ایشان</a:t>
            </a:r>
            <a:endParaRPr lang="en-US" sz="3600" dirty="0"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83981" name="Rectangle 13"/>
          <p:cNvSpPr>
            <a:spLocks noChangeArrowheads="1"/>
          </p:cNvSpPr>
          <p:nvPr/>
        </p:nvSpPr>
        <p:spPr bwMode="auto">
          <a:xfrm>
            <a:off x="533400" y="3124200"/>
            <a:ext cx="6477000" cy="1066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spcBef>
                <a:spcPct val="20000"/>
              </a:spcBef>
              <a:buClr>
                <a:schemeClr val="tx1"/>
              </a:buClr>
              <a:buSzPct val="75000"/>
            </a:pPr>
            <a:r>
              <a:rPr lang="fa-IR" sz="3100" dirty="0" smtClean="0">
                <a:latin typeface="IranNastaliq" pitchFamily="18" charset="0"/>
                <a:cs typeface="IranNastaliq" pitchFamily="18" charset="0"/>
              </a:rPr>
              <a:t>هشدار   و   تذکر   برای    پیشگیری از توسعه توطئه   و   پاک سازی  فضای آلوده  به  آثار   تبانی  علیه رسول الله </a:t>
            </a:r>
            <a:r>
              <a:rPr lang="fa-IR" sz="1400" dirty="0" smtClean="0">
                <a:latin typeface="IranNastaliq" pitchFamily="18" charset="0"/>
                <a:cs typeface="IranNastaliq" pitchFamily="18" charset="0"/>
              </a:rPr>
              <a:t>صلی الله علیه و اله و سلم</a:t>
            </a:r>
            <a:endParaRPr lang="en-US" sz="3100" dirty="0" smtClean="0"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83982" name="Rectangle 14"/>
          <p:cNvSpPr>
            <a:spLocks noChangeArrowheads="1"/>
          </p:cNvSpPr>
          <p:nvPr/>
        </p:nvSpPr>
        <p:spPr bwMode="auto">
          <a:xfrm>
            <a:off x="533400" y="4572000"/>
            <a:ext cx="6477000" cy="1066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fa-IR" sz="3200" dirty="0" smtClean="0">
                <a:latin typeface="IranNastaliq" pitchFamily="18" charset="0"/>
                <a:cs typeface="IranNastaliq" pitchFamily="18" charset="0"/>
              </a:rPr>
              <a:t>همسر   رسول الله </a:t>
            </a:r>
            <a:r>
              <a:rPr lang="fa-IR" sz="1100" dirty="0" smtClean="0">
                <a:latin typeface="IranNastaliq" pitchFamily="18" charset="0"/>
                <a:cs typeface="IranNastaliq" pitchFamily="18" charset="0"/>
              </a:rPr>
              <a:t>صلی الله علیه و اله و سلم </a:t>
            </a:r>
            <a:r>
              <a:rPr lang="fa-IR" sz="3200" dirty="0" smtClean="0">
                <a:latin typeface="IranNastaliq" pitchFamily="18" charset="0"/>
                <a:cs typeface="IranNastaliq" pitchFamily="18" charset="0"/>
              </a:rPr>
              <a:t>بودن، معیار ایمان نیست، اطاعت  محض از فرامین  خدا و رسول شرط است.</a:t>
            </a:r>
            <a:endParaRPr lang="en-US" sz="3200" dirty="0"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84002" name="Rectangle 34"/>
          <p:cNvSpPr>
            <a:spLocks noChangeArrowheads="1"/>
          </p:cNvSpPr>
          <p:nvPr/>
        </p:nvSpPr>
        <p:spPr bwMode="auto">
          <a:xfrm>
            <a:off x="7162800" y="1752600"/>
            <a:ext cx="1752600" cy="990600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fa-IR" sz="2800" dirty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 </a:t>
            </a:r>
            <a:r>
              <a:rPr lang="fa-IR" sz="280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سیاق اول</a:t>
            </a:r>
            <a:endParaRPr lang="fa-IR" sz="280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  <a:p>
            <a:pPr marL="342900" indent="-342900" algn="ctr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fa-IR" sz="280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1    تا       5</a:t>
            </a:r>
            <a:endParaRPr lang="en-US" sz="280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84003" name="Rectangle 35"/>
          <p:cNvSpPr>
            <a:spLocks noChangeArrowheads="1"/>
          </p:cNvSpPr>
          <p:nvPr/>
        </p:nvSpPr>
        <p:spPr bwMode="auto">
          <a:xfrm>
            <a:off x="7162800" y="3124200"/>
            <a:ext cx="1752600" cy="1066800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fa-IR" sz="2800" dirty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 </a:t>
            </a:r>
            <a:r>
              <a:rPr lang="fa-IR" sz="280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سیاق دوم</a:t>
            </a:r>
            <a:endParaRPr lang="fa-IR" sz="280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  <a:p>
            <a:pPr marL="342900" indent="-342900" algn="ctr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fa-IR" sz="280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6    تا    9</a:t>
            </a:r>
            <a:endParaRPr lang="en-US" sz="280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84004" name="Rectangle 36"/>
          <p:cNvSpPr>
            <a:spLocks noChangeArrowheads="1"/>
          </p:cNvSpPr>
          <p:nvPr/>
        </p:nvSpPr>
        <p:spPr bwMode="auto">
          <a:xfrm>
            <a:off x="7162800" y="4572000"/>
            <a:ext cx="1752600" cy="1066800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fa-IR" sz="280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سیاق سوم</a:t>
            </a:r>
            <a:endParaRPr lang="fa-IR" sz="280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  <a:p>
            <a:pPr marL="342900" indent="-342900" algn="ctr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fa-IR" sz="280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10   تا    12</a:t>
            </a:r>
            <a:endParaRPr lang="en-US" sz="280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11" name="AutoShape 2"/>
          <p:cNvSpPr txBox="1">
            <a:spLocks noChangeArrowheads="1"/>
          </p:cNvSpPr>
          <p:nvPr/>
        </p:nvSpPr>
        <p:spPr>
          <a:xfrm>
            <a:off x="5791200" y="381000"/>
            <a:ext cx="2895600" cy="1143000"/>
          </a:xfrm>
          <a:prstGeom prst="roundRect">
            <a:avLst>
              <a:gd name="adj" fmla="val 37223"/>
            </a:avLst>
          </a:prstGeom>
        </p:spPr>
        <p:txBody>
          <a:bodyPr/>
          <a:lstStyle/>
          <a:p>
            <a:pPr marL="0" marR="0" lvl="0" indent="0" algn="r" defTabSz="914400" rtl="1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a-IR" sz="6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ranNastaliq" pitchFamily="18" charset="0"/>
                <a:ea typeface="+mj-ea"/>
                <a:cs typeface="IranNastaliq" pitchFamily="18" charset="0"/>
              </a:rPr>
              <a:t>نمودار هدایتی سوره</a:t>
            </a:r>
            <a:endParaRPr kumimoji="0" lang="en-US" sz="6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ranNastaliq" pitchFamily="18" charset="0"/>
              <a:ea typeface="+mj-ea"/>
              <a:cs typeface="IranNastaliq" pitchFamily="18" charset="0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صفحه 9</a:t>
            </a:r>
            <a:endParaRPr lang="en-US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0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400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40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840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839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839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0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400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400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4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4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40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40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839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839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0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400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400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40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40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40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40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500"/>
                            </p:stCondLst>
                            <p:childTnLst>
                              <p:par>
                                <p:cTn id="6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000" fill="hold"/>
                                        <p:tgtEl>
                                          <p:spTgt spid="839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839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9" grpId="0" animBg="1"/>
      <p:bldP spid="83981" grpId="0" animBg="1" autoUpdateAnimBg="0"/>
      <p:bldP spid="83982" grpId="0" animBg="1"/>
      <p:bldP spid="84002" grpId="0" build="p" animBg="1"/>
      <p:bldP spid="84003" grpId="0" build="p" animBg="1"/>
      <p:bldP spid="84004" grpId="0" build="p" animBg="1"/>
      <p:bldP spid="11" grpId="0" build="p"/>
    </p:bldLst>
  </p:timing>
</p:sld>
</file>

<file path=ppt/theme/theme1.xml><?xml version="1.0" encoding="utf-8"?>
<a:theme xmlns:a="http://schemas.openxmlformats.org/drawingml/2006/main" name="Capsules">
  <a:themeElements>
    <a:clrScheme name="Capsules 1">
      <a:dk1>
        <a:srgbClr val="003366"/>
      </a:dk1>
      <a:lt1>
        <a:srgbClr val="FFFFFF"/>
      </a:lt1>
      <a:dk2>
        <a:srgbClr val="006666"/>
      </a:dk2>
      <a:lt2>
        <a:srgbClr val="666699"/>
      </a:lt2>
      <a:accent1>
        <a:srgbClr val="33CCCC"/>
      </a:accent1>
      <a:accent2>
        <a:srgbClr val="99CC99"/>
      </a:accent2>
      <a:accent3>
        <a:srgbClr val="FFFFFF"/>
      </a:accent3>
      <a:accent4>
        <a:srgbClr val="002A56"/>
      </a:accent4>
      <a:accent5>
        <a:srgbClr val="ADE2E2"/>
      </a:accent5>
      <a:accent6>
        <a:srgbClr val="8AB98A"/>
      </a:accent6>
      <a:hlink>
        <a:srgbClr val="003366"/>
      </a:hlink>
      <a:folHlink>
        <a:srgbClr val="CC99FF"/>
      </a:folHlink>
    </a:clrScheme>
    <a:fontScheme name="Capsules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a-I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a-I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Capsules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Capsules</Template>
  <TotalTime>2458</TotalTime>
  <Words>623</Words>
  <Application>Microsoft Office PowerPoint</Application>
  <PresentationFormat>نمایش روی پرده (4:3)</PresentationFormat>
  <Paragraphs>66</Paragraphs>
  <Slides>10</Slides>
  <Notes>3</Notes>
  <HiddenSlides>0</HiddenSlides>
  <MMClips>4</MMClips>
  <ScaleCrop>false</ScaleCrop>
  <HeadingPairs>
    <vt:vector size="4" baseType="variant">
      <vt:variant>
        <vt:lpstr>طرح زمینه</vt:lpstr>
      </vt:variant>
      <vt:variant>
        <vt:i4>1</vt:i4>
      </vt:variant>
      <vt:variant>
        <vt:lpstr>عنوانهای اسلاید</vt:lpstr>
      </vt:variant>
      <vt:variant>
        <vt:i4>10</vt:i4>
      </vt:variant>
    </vt:vector>
  </HeadingPairs>
  <TitlesOfParts>
    <vt:vector size="11" baseType="lpstr">
      <vt:lpstr>Capsules</vt:lpstr>
      <vt:lpstr>اسلاید 1</vt:lpstr>
      <vt:lpstr>اسلاید 2</vt:lpstr>
      <vt:lpstr>سیاق اول؛  آیات       1    تا    5 </vt:lpstr>
      <vt:lpstr>جهت  هدایتی  سیاق   اول</vt:lpstr>
      <vt:lpstr>سیاق دوم، آیات  6   تا   9</vt:lpstr>
      <vt:lpstr>جهت هدایتی سیاق دوم</vt:lpstr>
      <vt:lpstr>سیاق سوم، آیات    10     تا    12</vt:lpstr>
      <vt:lpstr>جهت هدایتی سیاق سوم</vt:lpstr>
      <vt:lpstr>اسلاید 9</vt:lpstr>
      <vt:lpstr>اسلاید 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darabi</cp:lastModifiedBy>
  <cp:revision>170</cp:revision>
  <cp:lastPrinted>1601-01-01T00:00:00Z</cp:lastPrinted>
  <dcterms:created xsi:type="dcterms:W3CDTF">1601-01-01T00:00:00Z</dcterms:created>
  <dcterms:modified xsi:type="dcterms:W3CDTF">2010-12-11T18:32:14Z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