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78" r:id="rId2"/>
    <p:sldId id="256" r:id="rId3"/>
    <p:sldId id="257" r:id="rId4"/>
    <p:sldId id="258" r:id="rId5"/>
    <p:sldId id="259" r:id="rId6"/>
    <p:sldId id="260" r:id="rId7"/>
    <p:sldId id="261" r:id="rId8"/>
    <p:sldId id="262" r:id="rId9"/>
    <p:sldId id="263" r:id="rId10"/>
    <p:sldId id="264" r:id="rId11"/>
    <p:sldId id="280" r:id="rId12"/>
    <p:sldId id="279" r:id="rId13"/>
    <p:sldId id="277" r:id="rId14"/>
  </p:sldIdLst>
  <p:sldSz cx="9144000" cy="6858000" type="screen4x3"/>
  <p:notesSz cx="6858000" cy="9144000"/>
  <p:defaultTextStyle>
    <a:defPPr>
      <a:defRPr lang="fa-IR"/>
    </a:defPPr>
    <a:lvl1pPr algn="ctr" rtl="1" fontAlgn="base">
      <a:spcBef>
        <a:spcPct val="20000"/>
      </a:spcBef>
      <a:spcAft>
        <a:spcPct val="0"/>
      </a:spcAft>
      <a:buClr>
        <a:schemeClr val="tx1"/>
      </a:buClr>
      <a:buSzPct val="75000"/>
      <a:buFont typeface="Wingdings" pitchFamily="2" charset="2"/>
      <a:defRPr sz="2800" kern="1200">
        <a:solidFill>
          <a:schemeClr val="tx1"/>
        </a:solidFill>
        <a:latin typeface="Arial" pitchFamily="34" charset="0"/>
        <a:ea typeface="+mn-ea"/>
        <a:cs typeface="Arial" pitchFamily="34" charset="0"/>
      </a:defRPr>
    </a:lvl1pPr>
    <a:lvl2pPr marL="457200" algn="ctr" rtl="1" fontAlgn="base">
      <a:spcBef>
        <a:spcPct val="20000"/>
      </a:spcBef>
      <a:spcAft>
        <a:spcPct val="0"/>
      </a:spcAft>
      <a:buClr>
        <a:schemeClr val="tx1"/>
      </a:buClr>
      <a:buSzPct val="75000"/>
      <a:buFont typeface="Wingdings" pitchFamily="2" charset="2"/>
      <a:defRPr sz="2800" kern="1200">
        <a:solidFill>
          <a:schemeClr val="tx1"/>
        </a:solidFill>
        <a:latin typeface="Arial" pitchFamily="34" charset="0"/>
        <a:ea typeface="+mn-ea"/>
        <a:cs typeface="Arial" pitchFamily="34" charset="0"/>
      </a:defRPr>
    </a:lvl2pPr>
    <a:lvl3pPr marL="914400" algn="ctr" rtl="1" fontAlgn="base">
      <a:spcBef>
        <a:spcPct val="20000"/>
      </a:spcBef>
      <a:spcAft>
        <a:spcPct val="0"/>
      </a:spcAft>
      <a:buClr>
        <a:schemeClr val="tx1"/>
      </a:buClr>
      <a:buSzPct val="75000"/>
      <a:buFont typeface="Wingdings" pitchFamily="2" charset="2"/>
      <a:defRPr sz="2800" kern="1200">
        <a:solidFill>
          <a:schemeClr val="tx1"/>
        </a:solidFill>
        <a:latin typeface="Arial" pitchFamily="34" charset="0"/>
        <a:ea typeface="+mn-ea"/>
        <a:cs typeface="Arial" pitchFamily="34" charset="0"/>
      </a:defRPr>
    </a:lvl3pPr>
    <a:lvl4pPr marL="1371600" algn="ctr" rtl="1" fontAlgn="base">
      <a:spcBef>
        <a:spcPct val="20000"/>
      </a:spcBef>
      <a:spcAft>
        <a:spcPct val="0"/>
      </a:spcAft>
      <a:buClr>
        <a:schemeClr val="tx1"/>
      </a:buClr>
      <a:buSzPct val="75000"/>
      <a:buFont typeface="Wingdings" pitchFamily="2" charset="2"/>
      <a:defRPr sz="2800" kern="1200">
        <a:solidFill>
          <a:schemeClr val="tx1"/>
        </a:solidFill>
        <a:latin typeface="Arial" pitchFamily="34" charset="0"/>
        <a:ea typeface="+mn-ea"/>
        <a:cs typeface="Arial" pitchFamily="34" charset="0"/>
      </a:defRPr>
    </a:lvl4pPr>
    <a:lvl5pPr marL="1828800" algn="ctr" rtl="1" fontAlgn="base">
      <a:spcBef>
        <a:spcPct val="20000"/>
      </a:spcBef>
      <a:spcAft>
        <a:spcPct val="0"/>
      </a:spcAft>
      <a:buClr>
        <a:schemeClr val="tx1"/>
      </a:buClr>
      <a:buSzPct val="75000"/>
      <a:buFont typeface="Wingdings" pitchFamily="2" charset="2"/>
      <a:defRPr sz="2800" kern="1200">
        <a:solidFill>
          <a:schemeClr val="tx1"/>
        </a:solidFill>
        <a:latin typeface="Arial" pitchFamily="34" charset="0"/>
        <a:ea typeface="+mn-ea"/>
        <a:cs typeface="Arial" pitchFamily="34" charset="0"/>
      </a:defRPr>
    </a:lvl5pPr>
    <a:lvl6pPr marL="2286000" algn="r" defTabSz="914400" rtl="1" eaLnBrk="1" latinLnBrk="0" hangingPunct="1">
      <a:defRPr sz="2800" kern="1200">
        <a:solidFill>
          <a:schemeClr val="tx1"/>
        </a:solidFill>
        <a:latin typeface="Arial" pitchFamily="34" charset="0"/>
        <a:ea typeface="+mn-ea"/>
        <a:cs typeface="Arial" pitchFamily="34" charset="0"/>
      </a:defRPr>
    </a:lvl6pPr>
    <a:lvl7pPr marL="2743200" algn="r" defTabSz="914400" rtl="1" eaLnBrk="1" latinLnBrk="0" hangingPunct="1">
      <a:defRPr sz="2800" kern="1200">
        <a:solidFill>
          <a:schemeClr val="tx1"/>
        </a:solidFill>
        <a:latin typeface="Arial" pitchFamily="34" charset="0"/>
        <a:ea typeface="+mn-ea"/>
        <a:cs typeface="Arial" pitchFamily="34" charset="0"/>
      </a:defRPr>
    </a:lvl7pPr>
    <a:lvl8pPr marL="3200400" algn="r" defTabSz="914400" rtl="1" eaLnBrk="1" latinLnBrk="0" hangingPunct="1">
      <a:defRPr sz="2800" kern="1200">
        <a:solidFill>
          <a:schemeClr val="tx1"/>
        </a:solidFill>
        <a:latin typeface="Arial" pitchFamily="34" charset="0"/>
        <a:ea typeface="+mn-ea"/>
        <a:cs typeface="Arial" pitchFamily="34" charset="0"/>
      </a:defRPr>
    </a:lvl8pPr>
    <a:lvl9pPr marL="3657600" algn="r" defTabSz="914400" rtl="1" eaLnBrk="1" latinLnBrk="0" hangingPunct="1">
      <a:defRPr sz="28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332" autoAdjust="0"/>
    <p:restoredTop sz="94617" autoAdjust="0"/>
  </p:normalViewPr>
  <p:slideViewPr>
    <p:cSldViewPr>
      <p:cViewPr>
        <p:scale>
          <a:sx n="70" d="100"/>
          <a:sy n="70" d="100"/>
        </p:scale>
        <p:origin x="-115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5867400" cy="6858000"/>
            <a:chOff x="0" y="0"/>
            <a:chExt cx="3696" cy="4320"/>
          </a:xfrm>
        </p:grpSpPr>
        <p:sp>
          <p:nvSpPr>
            <p:cNvPr id="819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rtl="0">
                <a:spcBef>
                  <a:spcPct val="0"/>
                </a:spcBef>
                <a:buClrTx/>
                <a:buSzTx/>
                <a:buFontTx/>
                <a:buNone/>
              </a:pPr>
              <a:endParaRPr kumimoji="1" lang="en-US" sz="2400">
                <a:latin typeface="Times New Roman" pitchFamily="18" charset="0"/>
              </a:endParaRPr>
            </a:p>
          </p:txBody>
        </p:sp>
        <p:sp>
          <p:nvSpPr>
            <p:cNvPr id="819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rtl="0">
                <a:spcBef>
                  <a:spcPct val="0"/>
                </a:spcBef>
                <a:buClrTx/>
                <a:buSzTx/>
                <a:buFontTx/>
                <a:buNone/>
              </a:pPr>
              <a:endParaRPr kumimoji="1" lang="en-US" sz="2400">
                <a:latin typeface="Times New Roman" pitchFamily="18" charset="0"/>
              </a:endParaRPr>
            </a:p>
          </p:txBody>
        </p:sp>
      </p:grpSp>
      <p:grpSp>
        <p:nvGrpSpPr>
          <p:cNvPr id="8197" name="Group 5"/>
          <p:cNvGrpSpPr>
            <a:grpSpLocks/>
          </p:cNvGrpSpPr>
          <p:nvPr/>
        </p:nvGrpSpPr>
        <p:grpSpPr bwMode="auto">
          <a:xfrm>
            <a:off x="3632200" y="4889500"/>
            <a:ext cx="4876800" cy="319088"/>
            <a:chOff x="2288" y="3080"/>
            <a:chExt cx="3072" cy="201"/>
          </a:xfrm>
        </p:grpSpPr>
        <p:sp>
          <p:nvSpPr>
            <p:cNvPr id="819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819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fa-IR"/>
            </a:p>
          </p:txBody>
        </p:sp>
      </p:grpSp>
      <p:sp>
        <p:nvSpPr>
          <p:cNvPr id="820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fa-IR"/>
              <a:t>برای ویرایش سبک زیرعنوان اسلاید اصلی، کلیک نمایید</a:t>
            </a:r>
          </a:p>
        </p:txBody>
      </p:sp>
      <p:sp>
        <p:nvSpPr>
          <p:cNvPr id="8201"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8202" name="Rectangle 10"/>
          <p:cNvSpPr>
            <a:spLocks noGrp="1" noChangeArrowheads="1"/>
          </p:cNvSpPr>
          <p:nvPr>
            <p:ph type="ftr" sz="quarter" idx="3"/>
          </p:nvPr>
        </p:nvSpPr>
        <p:spPr/>
        <p:txBody>
          <a:bodyPr/>
          <a:lstStyle>
            <a:lvl1pPr algn="r">
              <a:defRPr/>
            </a:lvl1pPr>
          </a:lstStyle>
          <a:p>
            <a:endParaRPr lang="en-US"/>
          </a:p>
        </p:txBody>
      </p:sp>
      <p:sp>
        <p:nvSpPr>
          <p:cNvPr id="8203" name="Rectangle 11"/>
          <p:cNvSpPr>
            <a:spLocks noGrp="1" noChangeArrowheads="1"/>
          </p:cNvSpPr>
          <p:nvPr>
            <p:ph type="sldNum" sz="quarter" idx="4"/>
          </p:nvPr>
        </p:nvSpPr>
        <p:spPr>
          <a:xfrm>
            <a:off x="76200" y="6248400"/>
            <a:ext cx="587375" cy="488950"/>
          </a:xfrm>
        </p:spPr>
        <p:txBody>
          <a:bodyPr anchorCtr="0"/>
          <a:lstStyle>
            <a:lvl1pPr>
              <a:defRPr/>
            </a:lvl1pPr>
          </a:lstStyle>
          <a:p>
            <a:fld id="{8242C94C-E6D1-4903-9125-BD632BA79B0F}" type="slidenum">
              <a:rPr lang="ar-SA"/>
              <a:pPr/>
              <a:t>‹#›</a:t>
            </a:fld>
            <a:endParaRPr lang="en-US"/>
          </a:p>
        </p:txBody>
      </p:sp>
      <p:sp>
        <p:nvSpPr>
          <p:cNvPr id="820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fa-IR"/>
              <a:t>برای ویرایش سبک عنوان اسلاید اصلی، کلیک نمایید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204"/>
                                        </p:tgtEl>
                                        <p:attrNameLst>
                                          <p:attrName>style.visibility</p:attrName>
                                        </p:attrNameLst>
                                      </p:cBhvr>
                                      <p:to>
                                        <p:strVal val="visible"/>
                                      </p:to>
                                    </p:set>
                                    <p:anim calcmode="lin" valueType="num">
                                      <p:cBhvr>
                                        <p:cTn id="7" dur="500" fill="hold"/>
                                        <p:tgtEl>
                                          <p:spTgt spid="8204"/>
                                        </p:tgtEl>
                                        <p:attrNameLst>
                                          <p:attrName>ppt_w</p:attrName>
                                        </p:attrNameLst>
                                      </p:cBhvr>
                                      <p:tavLst>
                                        <p:tav tm="0">
                                          <p:val>
                                            <p:fltVal val="0"/>
                                          </p:val>
                                        </p:tav>
                                        <p:tav tm="100000">
                                          <p:val>
                                            <p:strVal val="#ppt_w"/>
                                          </p:val>
                                        </p:tav>
                                      </p:tavLst>
                                    </p:anim>
                                    <p:anim calcmode="lin" valueType="num">
                                      <p:cBhvr>
                                        <p:cTn id="8" dur="500" fill="hold"/>
                                        <p:tgtEl>
                                          <p:spTgt spid="8204"/>
                                        </p:tgtEl>
                                        <p:attrNameLst>
                                          <p:attrName>ppt_h</p:attrName>
                                        </p:attrNameLst>
                                      </p:cBhvr>
                                      <p:tavLst>
                                        <p:tav tm="0">
                                          <p:val>
                                            <p:fltVal val="0"/>
                                          </p:val>
                                        </p:tav>
                                        <p:tav tm="100000">
                                          <p:val>
                                            <p:strVal val="#ppt_h"/>
                                          </p:val>
                                        </p:tav>
                                      </p:tavLst>
                                    </p:anim>
                                    <p:animEffect transition="in" filter="fade">
                                      <p:cBhvr>
                                        <p:cTn id="9" dur="500"/>
                                        <p:tgtEl>
                                          <p:spTgt spid="820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200">
                                            <p:txEl>
                                              <p:pRg st="0" end="0"/>
                                            </p:txEl>
                                          </p:spTgt>
                                        </p:tgtEl>
                                        <p:attrNameLst>
                                          <p:attrName>style.visibility</p:attrName>
                                        </p:attrNameLst>
                                      </p:cBhvr>
                                      <p:to>
                                        <p:strVal val="visible"/>
                                      </p:to>
                                    </p:set>
                                    <p:animEffect transition="in" filter="fade">
                                      <p:cBhvr>
                                        <p:cTn id="14" dur="1000">
                                          <p:stCondLst>
                                            <p:cond delay="0"/>
                                          </p:stCondLst>
                                        </p:cTn>
                                        <p:tgtEl>
                                          <p:spTgt spid="82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tmplLst>
          <p:tmpl lvl="1">
            <p:tnLst>
              <p:par>
                <p:cTn presetID="10" presetClass="entr" presetSubtype="0" fill="hold" nodeType="clickEffect">
                  <p:stCondLst>
                    <p:cond delay="0"/>
                  </p:stCondLst>
                  <p:childTnLst>
                    <p:set>
                      <p:cBhvr>
                        <p:cTn dur="1" fill="hold">
                          <p:stCondLst>
                            <p:cond delay="0"/>
                          </p:stCondLst>
                        </p:cTn>
                        <p:tgtEl>
                          <p:spTgt spid="8200"/>
                        </p:tgtEl>
                        <p:attrNameLst>
                          <p:attrName>style.visibility</p:attrName>
                        </p:attrNameLst>
                      </p:cBhvr>
                      <p:to>
                        <p:strVal val="visible"/>
                      </p:to>
                    </p:set>
                    <p:animEffect transition="in" filter="fade">
                      <p:cBhvr>
                        <p:cTn dur="1000">
                          <p:stCondLst>
                            <p:cond delay="0"/>
                          </p:stCondLst>
                        </p:cTn>
                        <p:tgtEl>
                          <p:spTgt spid="8200"/>
                        </p:tgtEl>
                      </p:cBhvr>
                    </p:animEffect>
                  </p:childTnLst>
                </p:cTn>
              </p:par>
            </p:tnLst>
          </p:tmpl>
        </p:tmplLst>
      </p:bldP>
      <p:bldP spid="8204"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0CBC0B-D6C8-4C04-8186-C544D57E6029}" type="slidenum">
              <a:rPr lang="ar-SA"/>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1C35FA-7BB6-4C52-B8CF-364052712C2E}" type="slidenum">
              <a:rPr lang="ar-SA"/>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2A1065-B233-453A-B819-C4A7A2C30367}" type="slidenum">
              <a:rPr lang="ar-SA"/>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7AD7F6-7269-4413-B32D-5F7CFDB4F367}" type="slidenum">
              <a:rPr lang="ar-SA"/>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34FE9DB-4049-45AA-8B55-D03F300B316A}" type="slidenum">
              <a:rPr lang="ar-SA"/>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8EB2990-FD00-44B1-AD3C-B25F1E27AA92}" type="slidenum">
              <a:rPr lang="ar-SA"/>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90C8729-B898-4E0F-89CF-1D00EB39FF29}" type="slidenum">
              <a:rPr lang="ar-SA"/>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67BC64E-6713-4A98-AB15-00B56CB6ED9C}" type="slidenum">
              <a:rPr lang="ar-SA"/>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795B55F-022A-46FA-B086-35B28D56EB00}" type="slidenum">
              <a:rPr lang="ar-SA"/>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FB9F4E-4464-464F-8F8C-7EEF93905482}" type="slidenum">
              <a:rPr lang="ar-SA"/>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7620000" cy="6858000"/>
            <a:chOff x="0" y="0"/>
            <a:chExt cx="4800" cy="4320"/>
          </a:xfrm>
        </p:grpSpPr>
        <p:grpSp>
          <p:nvGrpSpPr>
            <p:cNvPr id="7171" name="Group 3"/>
            <p:cNvGrpSpPr>
              <a:grpSpLocks/>
            </p:cNvGrpSpPr>
            <p:nvPr userDrawn="1"/>
          </p:nvGrpSpPr>
          <p:grpSpPr bwMode="auto">
            <a:xfrm>
              <a:off x="0" y="0"/>
              <a:ext cx="2016" cy="4320"/>
              <a:chOff x="0" y="0"/>
              <a:chExt cx="2016" cy="4320"/>
            </a:xfrm>
          </p:grpSpPr>
          <p:sp>
            <p:nvSpPr>
              <p:cNvPr id="717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fa-IR"/>
              </a:p>
            </p:txBody>
          </p:sp>
          <p:sp>
            <p:nvSpPr>
              <p:cNvPr id="7173"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fa-IR"/>
              </a:p>
            </p:txBody>
          </p:sp>
        </p:grpSp>
        <p:grpSp>
          <p:nvGrpSpPr>
            <p:cNvPr id="7174" name="Group 6"/>
            <p:cNvGrpSpPr>
              <a:grpSpLocks/>
            </p:cNvGrpSpPr>
            <p:nvPr/>
          </p:nvGrpSpPr>
          <p:grpSpPr bwMode="auto">
            <a:xfrm>
              <a:off x="144" y="1248"/>
              <a:ext cx="4656" cy="201"/>
              <a:chOff x="144" y="1248"/>
              <a:chExt cx="4656" cy="201"/>
            </a:xfrm>
          </p:grpSpPr>
          <p:sp>
            <p:nvSpPr>
              <p:cNvPr id="717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fa-IR"/>
              </a:p>
            </p:txBody>
          </p:sp>
          <p:sp>
            <p:nvSpPr>
              <p:cNvPr id="717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fa-IR"/>
              </a:p>
            </p:txBody>
          </p:sp>
        </p:grpSp>
      </p:grpSp>
      <p:sp>
        <p:nvSpPr>
          <p:cNvPr id="717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fa-IR" smtClean="0"/>
              <a:t>برای ویرایش سبک عنوان اسلاید اصلی، کلیک نمایید</a:t>
            </a:r>
          </a:p>
        </p:txBody>
      </p:sp>
      <p:sp>
        <p:nvSpPr>
          <p:cNvPr id="717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a-IR" smtClean="0"/>
              <a:t>برای ویرایش سبک متن اسلاید اصلی، کلیک نمایید</a:t>
            </a:r>
          </a:p>
          <a:p>
            <a:pPr lvl="1"/>
            <a:r>
              <a:rPr lang="fa-IR" smtClean="0"/>
              <a:t>سطح دوم</a:t>
            </a:r>
          </a:p>
          <a:p>
            <a:pPr lvl="2"/>
            <a:r>
              <a:rPr lang="fa-IR" smtClean="0"/>
              <a:t>سطح سوم</a:t>
            </a:r>
          </a:p>
          <a:p>
            <a:pPr lvl="3"/>
            <a:r>
              <a:rPr lang="fa-IR" smtClean="0"/>
              <a:t>سطح چهارم</a:t>
            </a:r>
          </a:p>
          <a:p>
            <a:pPr lvl="4"/>
            <a:r>
              <a:rPr lang="fa-IR" smtClean="0"/>
              <a:t>سطح پنجم</a:t>
            </a:r>
          </a:p>
        </p:txBody>
      </p:sp>
      <p:sp>
        <p:nvSpPr>
          <p:cNvPr id="717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spcBef>
                <a:spcPct val="0"/>
              </a:spcBef>
              <a:buClrTx/>
              <a:buSzTx/>
              <a:buFontTx/>
              <a:buNone/>
              <a:defRPr sz="1400"/>
            </a:lvl1pPr>
          </a:lstStyle>
          <a:p>
            <a:endParaRPr lang="en-US"/>
          </a:p>
        </p:txBody>
      </p:sp>
      <p:sp>
        <p:nvSpPr>
          <p:cNvPr id="718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spcBef>
                <a:spcPct val="0"/>
              </a:spcBef>
              <a:buClrTx/>
              <a:buSzTx/>
              <a:buFontTx/>
              <a:buNone/>
              <a:defRPr sz="1400"/>
            </a:lvl1pPr>
          </a:lstStyle>
          <a:p>
            <a:endParaRPr lang="en-US"/>
          </a:p>
        </p:txBody>
      </p:sp>
      <p:sp>
        <p:nvSpPr>
          <p:cNvPr id="718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rtl="0">
              <a:spcBef>
                <a:spcPct val="0"/>
              </a:spcBef>
              <a:buClrTx/>
              <a:buSzTx/>
              <a:buFontTx/>
              <a:buNone/>
              <a:defRPr sz="2600" b="1">
                <a:solidFill>
                  <a:schemeClr val="bg1"/>
                </a:solidFill>
              </a:defRPr>
            </a:lvl1pPr>
          </a:lstStyle>
          <a:p>
            <a:fld id="{A18B4583-C7D5-4150-A1BC-BEE09C274644}"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7177"/>
                                        </p:tgtEl>
                                        <p:attrNameLst>
                                          <p:attrName>style.visibility</p:attrName>
                                        </p:attrNameLst>
                                      </p:cBhvr>
                                      <p:to>
                                        <p:strVal val="visible"/>
                                      </p:to>
                                    </p:set>
                                    <p:anim calcmode="lin" valueType="num">
                                      <p:cBhvr>
                                        <p:cTn id="7" dur="500" fill="hold"/>
                                        <p:tgtEl>
                                          <p:spTgt spid="7177"/>
                                        </p:tgtEl>
                                        <p:attrNameLst>
                                          <p:attrName>ppt_w</p:attrName>
                                        </p:attrNameLst>
                                      </p:cBhvr>
                                      <p:tavLst>
                                        <p:tav tm="0">
                                          <p:val>
                                            <p:fltVal val="0"/>
                                          </p:val>
                                        </p:tav>
                                        <p:tav tm="100000">
                                          <p:val>
                                            <p:strVal val="#ppt_w"/>
                                          </p:val>
                                        </p:tav>
                                      </p:tavLst>
                                    </p:anim>
                                    <p:anim calcmode="lin" valueType="num">
                                      <p:cBhvr>
                                        <p:cTn id="8" dur="500" fill="hold"/>
                                        <p:tgtEl>
                                          <p:spTgt spid="7177"/>
                                        </p:tgtEl>
                                        <p:attrNameLst>
                                          <p:attrName>ppt_h</p:attrName>
                                        </p:attrNameLst>
                                      </p:cBhvr>
                                      <p:tavLst>
                                        <p:tav tm="0">
                                          <p:val>
                                            <p:fltVal val="0"/>
                                          </p:val>
                                        </p:tav>
                                        <p:tav tm="100000">
                                          <p:val>
                                            <p:strVal val="#ppt_h"/>
                                          </p:val>
                                        </p:tav>
                                      </p:tavLst>
                                    </p:anim>
                                    <p:animEffect transition="in" filter="fade">
                                      <p:cBhvr>
                                        <p:cTn id="9" dur="500"/>
                                        <p:tgtEl>
                                          <p:spTgt spid="717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178">
                                            <p:txEl>
                                              <p:pRg st="0" end="0"/>
                                            </p:txEl>
                                          </p:spTgt>
                                        </p:tgtEl>
                                        <p:attrNameLst>
                                          <p:attrName>style.visibility</p:attrName>
                                        </p:attrNameLst>
                                      </p:cBhvr>
                                      <p:to>
                                        <p:strVal val="visible"/>
                                      </p:to>
                                    </p:set>
                                    <p:animEffect transition="in" filter="fade">
                                      <p:cBhvr>
                                        <p:cTn id="14" dur="1000">
                                          <p:stCondLst>
                                            <p:cond delay="0"/>
                                          </p:stCondLst>
                                        </p:cTn>
                                        <p:tgtEl>
                                          <p:spTgt spid="7178">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178">
                                            <p:txEl>
                                              <p:pRg st="1" end="1"/>
                                            </p:txEl>
                                          </p:spTgt>
                                        </p:tgtEl>
                                        <p:attrNameLst>
                                          <p:attrName>style.visibility</p:attrName>
                                        </p:attrNameLst>
                                      </p:cBhvr>
                                      <p:to>
                                        <p:strVal val="visible"/>
                                      </p:to>
                                    </p:set>
                                    <p:animEffect transition="in" filter="fade">
                                      <p:cBhvr>
                                        <p:cTn id="17" dur="1000">
                                          <p:stCondLst>
                                            <p:cond delay="0"/>
                                          </p:stCondLst>
                                        </p:cTn>
                                        <p:tgtEl>
                                          <p:spTgt spid="7178">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178">
                                            <p:txEl>
                                              <p:pRg st="2" end="2"/>
                                            </p:txEl>
                                          </p:spTgt>
                                        </p:tgtEl>
                                        <p:attrNameLst>
                                          <p:attrName>style.visibility</p:attrName>
                                        </p:attrNameLst>
                                      </p:cBhvr>
                                      <p:to>
                                        <p:strVal val="visible"/>
                                      </p:to>
                                    </p:set>
                                    <p:animEffect transition="in" filter="fade">
                                      <p:cBhvr>
                                        <p:cTn id="20" dur="1000">
                                          <p:stCondLst>
                                            <p:cond delay="0"/>
                                          </p:stCondLst>
                                        </p:cTn>
                                        <p:tgtEl>
                                          <p:spTgt spid="7178">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178">
                                            <p:txEl>
                                              <p:pRg st="3" end="3"/>
                                            </p:txEl>
                                          </p:spTgt>
                                        </p:tgtEl>
                                        <p:attrNameLst>
                                          <p:attrName>style.visibility</p:attrName>
                                        </p:attrNameLst>
                                      </p:cBhvr>
                                      <p:to>
                                        <p:strVal val="visible"/>
                                      </p:to>
                                    </p:set>
                                    <p:animEffect transition="in" filter="fade">
                                      <p:cBhvr>
                                        <p:cTn id="23" dur="1000">
                                          <p:stCondLst>
                                            <p:cond delay="0"/>
                                          </p:stCondLst>
                                        </p:cTn>
                                        <p:tgtEl>
                                          <p:spTgt spid="7178">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178">
                                            <p:txEl>
                                              <p:pRg st="4" end="4"/>
                                            </p:txEl>
                                          </p:spTgt>
                                        </p:tgtEl>
                                        <p:attrNameLst>
                                          <p:attrName>style.visibility</p:attrName>
                                        </p:attrNameLst>
                                      </p:cBhvr>
                                      <p:to>
                                        <p:strVal val="visible"/>
                                      </p:to>
                                    </p:set>
                                    <p:animEffect transition="in" filter="fade">
                                      <p:cBhvr>
                                        <p:cTn id="26" dur="1000">
                                          <p:stCondLst>
                                            <p:cond delay="0"/>
                                          </p:stCondLst>
                                        </p:cTn>
                                        <p:tgtEl>
                                          <p:spTgt spid="717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p:bldP spid="7178" grpId="0" build="p">
        <p:tmplLst>
          <p:tmpl lvl="1">
            <p:tnLst>
              <p:par>
                <p:cTn presetID="10" presetClass="entr" presetSubtype="0" fill="hold" nodeType="clickEffect">
                  <p:stCondLst>
                    <p:cond delay="0"/>
                  </p:stCondLst>
                  <p:childTnLst>
                    <p:set>
                      <p:cBhvr>
                        <p:cTn dur="1" fill="hold">
                          <p:stCondLst>
                            <p:cond delay="0"/>
                          </p:stCondLst>
                        </p:cTn>
                        <p:tgtEl>
                          <p:spTgt spid="7178"/>
                        </p:tgtEl>
                        <p:attrNameLst>
                          <p:attrName>style.visibility</p:attrName>
                        </p:attrNameLst>
                      </p:cBhvr>
                      <p:to>
                        <p:strVal val="visible"/>
                      </p:to>
                    </p:set>
                    <p:animEffect transition="in" filter="fade">
                      <p:cBhvr>
                        <p:cTn dur="1000">
                          <p:stCondLst>
                            <p:cond delay="0"/>
                          </p:stCondLst>
                        </p:cTn>
                        <p:tgtEl>
                          <p:spTgt spid="7178"/>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7178"/>
                        </p:tgtEl>
                        <p:attrNameLst>
                          <p:attrName>style.visibility</p:attrName>
                        </p:attrNameLst>
                      </p:cBhvr>
                      <p:to>
                        <p:strVal val="visible"/>
                      </p:to>
                    </p:set>
                    <p:animEffect transition="in" filter="fade">
                      <p:cBhvr>
                        <p:cTn dur="1000">
                          <p:stCondLst>
                            <p:cond delay="0"/>
                          </p:stCondLst>
                        </p:cTn>
                        <p:tgtEl>
                          <p:spTgt spid="7178"/>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7178"/>
                        </p:tgtEl>
                        <p:attrNameLst>
                          <p:attrName>style.visibility</p:attrName>
                        </p:attrNameLst>
                      </p:cBhvr>
                      <p:to>
                        <p:strVal val="visible"/>
                      </p:to>
                    </p:set>
                    <p:animEffect transition="in" filter="fade">
                      <p:cBhvr>
                        <p:cTn dur="1000">
                          <p:stCondLst>
                            <p:cond delay="0"/>
                          </p:stCondLst>
                        </p:cTn>
                        <p:tgtEl>
                          <p:spTgt spid="7178"/>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7178"/>
                        </p:tgtEl>
                        <p:attrNameLst>
                          <p:attrName>style.visibility</p:attrName>
                        </p:attrNameLst>
                      </p:cBhvr>
                      <p:to>
                        <p:strVal val="visible"/>
                      </p:to>
                    </p:set>
                    <p:animEffect transition="in" filter="fade">
                      <p:cBhvr>
                        <p:cTn dur="1000">
                          <p:stCondLst>
                            <p:cond delay="0"/>
                          </p:stCondLst>
                        </p:cTn>
                        <p:tgtEl>
                          <p:spTgt spid="7178"/>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7178"/>
                        </p:tgtEl>
                        <p:attrNameLst>
                          <p:attrName>style.visibility</p:attrName>
                        </p:attrNameLst>
                      </p:cBhvr>
                      <p:to>
                        <p:strVal val="visible"/>
                      </p:to>
                    </p:set>
                    <p:animEffect transition="in" filter="fade">
                      <p:cBhvr>
                        <p:cTn dur="1000">
                          <p:stCondLst>
                            <p:cond delay="0"/>
                          </p:stCondLst>
                        </p:cTn>
                        <p:tgtEl>
                          <p:spTgt spid="7178"/>
                        </p:tgtEl>
                      </p:cBhvr>
                    </p:animEffect>
                  </p:childTnLst>
                </p:cTn>
              </p:par>
            </p:tnLst>
          </p:tmpl>
        </p:tmplLst>
      </p:bldP>
    </p:bldLst>
  </p:timing>
  <p:txStyles>
    <p:titleStyle>
      <a:lvl1pPr algn="l" rtl="1" fontAlgn="base">
        <a:lnSpc>
          <a:spcPct val="90000"/>
        </a:lnSpc>
        <a:spcBef>
          <a:spcPct val="0"/>
        </a:spcBef>
        <a:spcAft>
          <a:spcPct val="0"/>
        </a:spcAft>
        <a:defRPr sz="3600" b="1">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pitchFamily="34" charset="0"/>
          <a:cs typeface="Arial" pitchFamily="34" charset="0"/>
        </a:defRPr>
      </a:lvl2pPr>
      <a:lvl3pPr algn="l" rtl="1" fontAlgn="base">
        <a:lnSpc>
          <a:spcPct val="90000"/>
        </a:lnSpc>
        <a:spcBef>
          <a:spcPct val="0"/>
        </a:spcBef>
        <a:spcAft>
          <a:spcPct val="0"/>
        </a:spcAft>
        <a:defRPr sz="3600" b="1">
          <a:solidFill>
            <a:schemeClr val="tx2"/>
          </a:solidFill>
          <a:latin typeface="Arial" pitchFamily="34" charset="0"/>
          <a:cs typeface="Arial" pitchFamily="34" charset="0"/>
        </a:defRPr>
      </a:lvl3pPr>
      <a:lvl4pPr algn="l" rtl="1" fontAlgn="base">
        <a:lnSpc>
          <a:spcPct val="90000"/>
        </a:lnSpc>
        <a:spcBef>
          <a:spcPct val="0"/>
        </a:spcBef>
        <a:spcAft>
          <a:spcPct val="0"/>
        </a:spcAft>
        <a:defRPr sz="3600" b="1">
          <a:solidFill>
            <a:schemeClr val="tx2"/>
          </a:solidFill>
          <a:latin typeface="Arial" pitchFamily="34" charset="0"/>
          <a:cs typeface="Arial" pitchFamily="34" charset="0"/>
        </a:defRPr>
      </a:lvl4pPr>
      <a:lvl5pPr algn="l" rtl="1" fontAlgn="base">
        <a:lnSpc>
          <a:spcPct val="90000"/>
        </a:lnSpc>
        <a:spcBef>
          <a:spcPct val="0"/>
        </a:spcBef>
        <a:spcAft>
          <a:spcPct val="0"/>
        </a:spcAft>
        <a:defRPr sz="3600" b="1">
          <a:solidFill>
            <a:schemeClr val="tx2"/>
          </a:solidFill>
          <a:latin typeface="Arial" pitchFamily="34" charset="0"/>
          <a:cs typeface="Arial" pitchFamily="34" charset="0"/>
        </a:defRPr>
      </a:lvl5pPr>
      <a:lvl6pPr marL="457200" algn="l" rtl="1"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1"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1"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1"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fontAlgn="base">
        <a:spcBef>
          <a:spcPct val="20000"/>
        </a:spcBef>
        <a:spcAft>
          <a:spcPct val="0"/>
        </a:spcAft>
        <a:buClr>
          <a:schemeClr val="tx1"/>
        </a:buClr>
        <a:buSzPct val="80000"/>
        <a:buChar char="–"/>
        <a:defRPr>
          <a:solidFill>
            <a:schemeClr val="tx1"/>
          </a:solidFill>
          <a:latin typeface="+mn-lt"/>
          <a:cs typeface="+mn-cs"/>
        </a:defRPr>
      </a:lvl4pPr>
      <a:lvl5pPr marL="20574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ideo" Target="file:///C:\Documents%20and%20Settings\AA\My%20Documents\&#1662;&#1575;&#1608;&#1585;%20&#1662;&#1608;&#1740;&#1606;&#1578;%20&#1580;&#1586;&#1569;%2029\&#1587;&#1608;&#1585;&#1607;%20&#1575;&#1606;&#1587;&#1575;&#1606;\&#1575;&#1606;&#1587;&#1575;&#1606;.wm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BBB\&#1662;&#1575;&#1608;&#1585;%20&#1662;&#1608;&#1740;&#1606;&#1578;%20&#1580;&#1586;&#1569;%2029\&#1587;&#1608;&#1585;&#1607;%20&#1575;&#1606;&#1587;&#1575;&#1606;\4.wm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BBB\&#1662;&#1575;&#1608;&#1585;%20&#1662;&#1608;&#1740;&#1606;&#1578;%20&#1580;&#1586;&#1569;%2029\&#1587;&#1608;&#1585;&#1607;%20&#1575;&#1606;&#1587;&#1575;&#1606;\5.wm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BBB\&#1662;&#1575;&#1608;&#1585;%20&#1662;&#1608;&#1740;&#1606;&#1578;%20&#1580;&#1586;&#1569;%2029\&#1587;&#1608;&#1585;&#1607;%20&#1575;&#1606;&#1587;&#1575;&#1606;\6.wm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BBB\&#1662;&#1575;&#1608;&#1585;%20&#1662;&#1608;&#1740;&#1606;&#1578;%20&#1580;&#1586;&#1569;%2029\&#1587;&#1608;&#1585;&#1607;%20&#1575;&#1606;&#1587;&#1575;&#1606;\7.wma"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1295400" y="1524000"/>
            <a:ext cx="32766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2000" b="0" i="0" u="none" strike="noStrike" kern="0" cap="none" spc="0" normalizeH="0" baseline="0" noProof="0" dirty="0" smtClean="0">
                <a:ln>
                  <a:noFill/>
                </a:ln>
                <a:effectLst/>
                <a:uLnTx/>
                <a:uFillTx/>
                <a:latin typeface="IranNastaliq" pitchFamily="18" charset="0"/>
                <a:cs typeface="IranNastaliq" pitchFamily="18" charset="0"/>
              </a:rPr>
              <a:t>بسم الله الرحمن الرحیم</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kumimoji="0" lang="fa-IR" sz="4000" b="0" i="0" u="none" strike="noStrike" kern="0" cap="none" spc="0" normalizeH="0" baseline="0" noProof="0" dirty="0" smtClean="0">
                <a:ln>
                  <a:noFill/>
                </a:ln>
                <a:effectLst/>
                <a:uLnTx/>
                <a:uFillTx/>
                <a:latin typeface="IranNastaliq" pitchFamily="18" charset="0"/>
                <a:cs typeface="IranNastaliq" pitchFamily="18" charset="0"/>
              </a:rPr>
              <a:t>تدبر در سوره مبارکه</a:t>
            </a: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endParaRPr kumimoji="0" lang="fa-IR" sz="2800" b="0" i="0" u="none" strike="noStrike" kern="0" cap="none" spc="0" normalizeH="0" baseline="0" noProof="0" dirty="0" smtClean="0">
              <a:ln>
                <a:noFill/>
              </a:ln>
              <a:effectLst/>
              <a:uLnTx/>
              <a:uFillTx/>
              <a:latin typeface="+mn-lt"/>
              <a:cs typeface="2  Badr" pitchFamily="2" charset="-78"/>
            </a:endParaRPr>
          </a:p>
          <a:p>
            <a:pPr marL="342900" marR="0" lvl="0" indent="-342900" algn="ctr" defTabSz="914400" rtl="1" eaLnBrk="1" fontAlgn="base" latinLnBrk="0" hangingPunct="1">
              <a:lnSpc>
                <a:spcPct val="100000"/>
              </a:lnSpc>
              <a:spcBef>
                <a:spcPct val="20000"/>
              </a:spcBef>
              <a:spcAft>
                <a:spcPct val="0"/>
              </a:spcAft>
              <a:buClr>
                <a:schemeClr val="tx1"/>
              </a:buClr>
              <a:buSzPct val="75000"/>
              <a:tabLst/>
              <a:defRPr/>
            </a:pPr>
            <a:r>
              <a:rPr lang="fa-IR" sz="8500" b="1" kern="0" dirty="0" smtClean="0">
                <a:latin typeface="+mn-lt"/>
                <a:cs typeface="B Mitra" pitchFamily="2" charset="-78"/>
              </a:rPr>
              <a:t>انسان</a:t>
            </a:r>
            <a:endParaRPr kumimoji="0" lang="en-US" sz="1200" b="1" i="0" u="none" strike="noStrike" kern="0" cap="none" spc="0" normalizeH="0" baseline="0" noProof="0" dirty="0" smtClean="0">
              <a:ln>
                <a:noFill/>
              </a:ln>
              <a:effectLst/>
              <a:uLnTx/>
              <a:uFillTx/>
              <a:latin typeface="+mn-lt"/>
              <a:cs typeface="B Mitra" pitchFamily="2" charset="-78"/>
            </a:endParaRPr>
          </a:p>
        </p:txBody>
      </p:sp>
      <p:pic>
        <p:nvPicPr>
          <p:cNvPr id="79892" name="Picture 20" descr="H:\AAA\تصاویر\New Folder\FIL577.JPG"/>
          <p:cNvPicPr>
            <a:picLocks noChangeAspect="1" noChangeArrowheads="1"/>
          </p:cNvPicPr>
          <p:nvPr/>
        </p:nvPicPr>
        <p:blipFill>
          <a:blip r:embed="rId2" cstate="print"/>
          <a:srcRect/>
          <a:stretch>
            <a:fillRect/>
          </a:stretch>
        </p:blipFill>
        <p:spPr bwMode="auto">
          <a:xfrm>
            <a:off x="3733800" y="0"/>
            <a:ext cx="5410200" cy="685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1000" fill="hold"/>
                                        <p:tgtEl>
                                          <p:spTgt spid="79892"/>
                                        </p:tgtEl>
                                      </p:cBhvr>
                                      <p:by x="50000" y="50000"/>
                                    </p:animScale>
                                  </p:childTnLst>
                                </p:cTn>
                              </p:par>
                            </p:childTnLst>
                          </p:cTn>
                        </p:par>
                        <p:par>
                          <p:cTn id="7" fill="hold">
                            <p:stCondLst>
                              <p:cond delay="1000"/>
                            </p:stCondLst>
                            <p:childTnLst>
                              <p:par>
                                <p:cTn id="8" presetID="10" presetClass="entr" presetSubtype="0" fill="hold" grpId="0" nodeType="after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1000"/>
                                        <p:tgtEl>
                                          <p:spTgt spid="8">
                                            <p:txEl>
                                              <p:pRg st="0" end="0"/>
                                            </p:txEl>
                                          </p:spTgt>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10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AutoShape 2"/>
          <p:cNvSpPr>
            <a:spLocks noGrp="1" noChangeArrowheads="1"/>
          </p:cNvSpPr>
          <p:nvPr>
            <p:ph type="title"/>
          </p:nvPr>
        </p:nvSpPr>
        <p:spPr>
          <a:xfrm>
            <a:off x="6096000" y="762000"/>
            <a:ext cx="2590800" cy="838200"/>
          </a:xfrm>
        </p:spPr>
        <p:txBody>
          <a:bodyPr/>
          <a:lstStyle/>
          <a:p>
            <a:pPr algn="r"/>
            <a:r>
              <a:rPr lang="fa-IR" sz="4400" b="0" dirty="0">
                <a:solidFill>
                  <a:srgbClr val="000000"/>
                </a:solidFill>
                <a:latin typeface="IranNastaliq" pitchFamily="18" charset="0"/>
                <a:cs typeface="IranNastaliq" pitchFamily="18" charset="0"/>
              </a:rPr>
              <a:t>جهت هدایتی سیاق </a:t>
            </a:r>
            <a:r>
              <a:rPr lang="fa-IR" sz="4400" b="0" dirty="0" smtClean="0">
                <a:solidFill>
                  <a:srgbClr val="000000"/>
                </a:solidFill>
                <a:latin typeface="IranNastaliq" pitchFamily="18" charset="0"/>
                <a:cs typeface="IranNastaliq" pitchFamily="18" charset="0"/>
              </a:rPr>
              <a:t>چهارم</a:t>
            </a:r>
            <a:endParaRPr lang="en-US" sz="4400" b="0" dirty="0">
              <a:solidFill>
                <a:srgbClr val="000000"/>
              </a:solidFill>
              <a:latin typeface="IranNastaliq" pitchFamily="18" charset="0"/>
              <a:cs typeface="IranNastaliq" pitchFamily="18" charset="0"/>
            </a:endParaRPr>
          </a:p>
        </p:txBody>
      </p:sp>
      <p:sp>
        <p:nvSpPr>
          <p:cNvPr id="40963" name="Rectangle 3"/>
          <p:cNvSpPr>
            <a:spLocks noGrp="1" noChangeArrowheads="1"/>
          </p:cNvSpPr>
          <p:nvPr>
            <p:ph type="body" idx="1"/>
          </p:nvPr>
        </p:nvSpPr>
        <p:spPr>
          <a:xfrm>
            <a:off x="609600" y="1981200"/>
            <a:ext cx="7921625" cy="4876800"/>
          </a:xfrm>
        </p:spPr>
        <p:txBody>
          <a:bodyPr/>
          <a:lstStyle/>
          <a:p>
            <a:r>
              <a:rPr lang="ar-SA" sz="5400" dirty="0" smtClean="0">
                <a:latin typeface="IranNastaliq" pitchFamily="18" charset="0"/>
                <a:cs typeface="IranNastaliq" pitchFamily="18" charset="0"/>
              </a:rPr>
              <a:t>فراخوان </a:t>
            </a:r>
            <a:r>
              <a:rPr lang="ar-SA" sz="5400" dirty="0">
                <a:latin typeface="IranNastaliq" pitchFamily="18" charset="0"/>
                <a:cs typeface="IranNastaliq" pitchFamily="18" charset="0"/>
              </a:rPr>
              <a:t>عمومی برای حرکت به سوی پروردگار با </a:t>
            </a:r>
            <a:r>
              <a:rPr lang="ar-SA" sz="5400" dirty="0" smtClean="0">
                <a:latin typeface="IranNastaliq" pitchFamily="18" charset="0"/>
                <a:cs typeface="IranNastaliq" pitchFamily="18" charset="0"/>
              </a:rPr>
              <a:t>بهره</a:t>
            </a:r>
            <a:r>
              <a:rPr lang="fa-IR" sz="5400" dirty="0" smtClean="0">
                <a:latin typeface="IranNastaliq" pitchFamily="18" charset="0"/>
                <a:cs typeface="IranNastaliq" pitchFamily="18" charset="0"/>
              </a:rPr>
              <a:t> </a:t>
            </a:r>
            <a:r>
              <a:rPr lang="ar-SA" sz="5400" dirty="0" smtClean="0">
                <a:latin typeface="IranNastaliq" pitchFamily="18" charset="0"/>
                <a:cs typeface="IranNastaliq" pitchFamily="18" charset="0"/>
              </a:rPr>
              <a:t>گیری </a:t>
            </a:r>
            <a:r>
              <a:rPr lang="ar-SA" sz="5400" dirty="0">
                <a:latin typeface="IranNastaliq" pitchFamily="18" charset="0"/>
                <a:cs typeface="IranNastaliq" pitchFamily="18" charset="0"/>
              </a:rPr>
              <a:t>از محتوای </a:t>
            </a:r>
            <a:r>
              <a:rPr lang="ar-SA" sz="5400" dirty="0" smtClean="0">
                <a:latin typeface="IranNastaliq" pitchFamily="18" charset="0"/>
                <a:cs typeface="IranNastaliq" pitchFamily="18" charset="0"/>
              </a:rPr>
              <a:t>سوره</a:t>
            </a:r>
            <a:r>
              <a:rPr lang="en-GB" sz="5400" dirty="0" smtClean="0">
                <a:latin typeface="IranNastaliq" pitchFamily="18" charset="0"/>
                <a:cs typeface="IranNastaliq" pitchFamily="18" charset="0"/>
              </a:rPr>
              <a:t/>
            </a:r>
            <a:br>
              <a:rPr lang="en-GB" sz="5400" dirty="0" smtClean="0">
                <a:latin typeface="IranNastaliq" pitchFamily="18" charset="0"/>
                <a:cs typeface="IranNastaliq" pitchFamily="18" charset="0"/>
              </a:rPr>
            </a:br>
            <a:endParaRPr lang="fa-IR" sz="5400" dirty="0">
              <a:latin typeface="IranNastaliq" pitchFamily="18" charset="0"/>
              <a:cs typeface="IranNastaliq" pitchFamily="18" charset="0"/>
            </a:endParaRPr>
          </a:p>
          <a:p>
            <a:pPr>
              <a:lnSpc>
                <a:spcPct val="150000"/>
              </a:lnSpc>
            </a:pPr>
            <a:r>
              <a:rPr lang="ar-SA" sz="3200" dirty="0">
                <a:latin typeface="IranNastaliq" pitchFamily="18" charset="0"/>
                <a:cs typeface="IranNastaliq" pitchFamily="18" charset="0"/>
              </a:rPr>
              <a:t>در میان شاکران عده</a:t>
            </a:r>
            <a:r>
              <a:rPr lang="fa-IR" sz="3200" dirty="0">
                <a:latin typeface="IranNastaliq" pitchFamily="18" charset="0"/>
                <a:cs typeface="IranNastaliq" pitchFamily="18" charset="0"/>
              </a:rPr>
              <a:t> </a:t>
            </a:r>
            <a:r>
              <a:rPr lang="ar-SA" sz="3200" dirty="0">
                <a:latin typeface="IranNastaliq" pitchFamily="18" charset="0"/>
                <a:cs typeface="IranNastaliq" pitchFamily="18" charset="0"/>
              </a:rPr>
              <a:t>ای هستند که گوی سبقت را از دیگران ربوده و به عنوان عبادالله مفتخر شده</a:t>
            </a:r>
            <a:r>
              <a:rPr lang="fa-IR" sz="3200" dirty="0">
                <a:latin typeface="IranNastaliq" pitchFamily="18" charset="0"/>
                <a:cs typeface="IranNastaliq" pitchFamily="18" charset="0"/>
              </a:rPr>
              <a:t> </a:t>
            </a:r>
            <a:r>
              <a:rPr lang="ar-SA" sz="3200" dirty="0">
                <a:latin typeface="IranNastaliq" pitchFamily="18" charset="0"/>
                <a:cs typeface="IranNastaliq" pitchFamily="18" charset="0"/>
              </a:rPr>
              <a:t>اند که بقیه شاکران باید با الگو قرار دادن آنها مسیر درست را بپیمایند، همچنین ناسپاسان مقابل هدایت گری رسول با قرآن ایستاده و تلاش دارند ایشان را </a:t>
            </a:r>
            <a:r>
              <a:rPr lang="fa-IR" sz="3200" dirty="0">
                <a:latin typeface="IranNastaliq" pitchFamily="18" charset="0"/>
                <a:cs typeface="IranNastaliq" pitchFamily="18" charset="0"/>
              </a:rPr>
              <a:t>به انفعال بکشند</a:t>
            </a:r>
            <a:r>
              <a:rPr lang="ar-SA" sz="3200" dirty="0">
                <a:latin typeface="IranNastaliq" pitchFamily="18" charset="0"/>
                <a:cs typeface="IranNastaliq" pitchFamily="18" charset="0"/>
              </a:rPr>
              <a:t> که رسول (و پیروانش) باید به پشتوانه وحیانی بودن قرآن صبر پیشه کرده و از آنها اطاعت نکند همه اینها پند است تا انسانها با استفاده از آن راه درست حرکت به سوی پروردگار را انتخاب کنند.</a:t>
            </a:r>
            <a:endParaRPr lang="en-US" sz="3200" dirty="0">
              <a:latin typeface="IranNastaliq" pitchFamily="18" charset="0"/>
              <a:cs typeface="IranNastaliq"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533400" y="1752600"/>
            <a:ext cx="6477000" cy="9906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4000" dirty="0" smtClean="0">
                <a:latin typeface="IranNastaliq" pitchFamily="18" charset="0"/>
                <a:cs typeface="IranNastaliq" pitchFamily="18" charset="0"/>
              </a:rPr>
              <a:t> تاکید   بر حقانیت قیامت</a:t>
            </a:r>
            <a:endParaRPr lang="en-US" sz="4000" dirty="0">
              <a:latin typeface="IranNastaliq" pitchFamily="18" charset="0"/>
              <a:cs typeface="IranNastaliq" pitchFamily="18" charset="0"/>
            </a:endParaRPr>
          </a:p>
        </p:txBody>
      </p:sp>
      <p:sp>
        <p:nvSpPr>
          <p:cNvPr id="83981" name="Rectangle 13"/>
          <p:cNvSpPr>
            <a:spLocks noChangeArrowheads="1"/>
          </p:cNvSpPr>
          <p:nvPr/>
        </p:nvSpPr>
        <p:spPr bwMode="auto">
          <a:xfrm>
            <a:off x="533400" y="2819400"/>
            <a:ext cx="6477000" cy="10668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spcBef>
                <a:spcPct val="20000"/>
              </a:spcBef>
              <a:buClr>
                <a:schemeClr val="tx1"/>
              </a:buClr>
              <a:buSzPct val="75000"/>
            </a:pPr>
            <a:r>
              <a:rPr lang="fa-IR" sz="4000" dirty="0" smtClean="0">
                <a:latin typeface="IranNastaliq" pitchFamily="18" charset="0"/>
                <a:cs typeface="IranNastaliq" pitchFamily="18" charset="0"/>
              </a:rPr>
              <a:t>مقابله   با   تکذیب  حادثه   در هم کوبنده   قیامت</a:t>
            </a:r>
            <a:endParaRPr lang="en-US" sz="4000" dirty="0" smtClean="0">
              <a:latin typeface="IranNastaliq" pitchFamily="18" charset="0"/>
              <a:cs typeface="IranNastaliq" pitchFamily="18" charset="0"/>
            </a:endParaRPr>
          </a:p>
        </p:txBody>
      </p:sp>
      <p:sp>
        <p:nvSpPr>
          <p:cNvPr id="83982" name="Rectangle 14"/>
          <p:cNvSpPr>
            <a:spLocks noChangeArrowheads="1"/>
          </p:cNvSpPr>
          <p:nvPr/>
        </p:nvSpPr>
        <p:spPr bwMode="auto">
          <a:xfrm>
            <a:off x="533400" y="3962400"/>
            <a:ext cx="6477000" cy="10668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4000" dirty="0" smtClean="0">
                <a:latin typeface="IranNastaliq" pitchFamily="18" charset="0"/>
                <a:cs typeface="IranNastaliq" pitchFamily="18" charset="0"/>
              </a:rPr>
              <a:t>هشدار!  وقوع   واقعه   برملاکننده   قیامت</a:t>
            </a:r>
            <a:endParaRPr lang="en-US" sz="4000" dirty="0">
              <a:latin typeface="IranNastaliq" pitchFamily="18" charset="0"/>
              <a:cs typeface="IranNastaliq" pitchFamily="18" charset="0"/>
            </a:endParaRPr>
          </a:p>
        </p:txBody>
      </p:sp>
      <p:sp>
        <p:nvSpPr>
          <p:cNvPr id="83995" name="Rectangle 27"/>
          <p:cNvSpPr>
            <a:spLocks noChangeArrowheads="1"/>
          </p:cNvSpPr>
          <p:nvPr/>
        </p:nvSpPr>
        <p:spPr bwMode="auto">
          <a:xfrm>
            <a:off x="533400" y="5105400"/>
            <a:ext cx="6477000" cy="1143000"/>
          </a:xfrm>
          <a:prstGeom prst="rect">
            <a:avLst/>
          </a:prstGeom>
          <a:blipFill>
            <a:blip r:embed="rId2" cstate="print"/>
            <a:tile tx="0" ty="0" sx="100000" sy="100000" flip="none" algn="tl"/>
          </a:blipFill>
          <a:ln w="9525" algn="ctr">
            <a:noFill/>
            <a:miter lim="800000"/>
            <a:headEnd/>
            <a:tailEnd/>
          </a:ln>
          <a:effectLst/>
        </p:spPr>
        <p:txBody>
          <a:bodyPr wrap="none" anchor="ctr"/>
          <a:lstStyle/>
          <a:p>
            <a:pPr algn="ctr"/>
            <a:r>
              <a:rPr lang="fa-IR" sz="4000" dirty="0" smtClean="0">
                <a:latin typeface="IranNastaliq" pitchFamily="18" charset="0"/>
                <a:cs typeface="IranNastaliq" pitchFamily="18" charset="0"/>
              </a:rPr>
              <a:t>بیان حقانیت قرآن در مقام مقابله  با  اتهامات   مکذبان قیامت</a:t>
            </a:r>
            <a:endParaRPr lang="en-US" sz="4000" dirty="0">
              <a:latin typeface="IranNastaliq" pitchFamily="18" charset="0"/>
              <a:cs typeface="IranNastaliq" pitchFamily="18" charset="0"/>
            </a:endParaRPr>
          </a:p>
        </p:txBody>
      </p:sp>
      <p:sp>
        <p:nvSpPr>
          <p:cNvPr id="84002" name="Rectangle 34"/>
          <p:cNvSpPr>
            <a:spLocks noChangeArrowheads="1"/>
          </p:cNvSpPr>
          <p:nvPr/>
        </p:nvSpPr>
        <p:spPr bwMode="auto">
          <a:xfrm>
            <a:off x="7162800" y="1752600"/>
            <a:ext cx="1752600" cy="9906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a:solidFill>
                  <a:srgbClr val="000000"/>
                </a:solidFill>
                <a:latin typeface="IranNastaliq" pitchFamily="18" charset="0"/>
                <a:cs typeface="IranNastaliq" pitchFamily="18" charset="0"/>
              </a:rPr>
              <a:t> </a:t>
            </a:r>
            <a:r>
              <a:rPr lang="fa-IR" sz="2800" dirty="0" smtClean="0">
                <a:solidFill>
                  <a:srgbClr val="000000"/>
                </a:solidFill>
                <a:latin typeface="IranNastaliq" pitchFamily="18" charset="0"/>
                <a:cs typeface="IranNastaliq" pitchFamily="18" charset="0"/>
              </a:rPr>
              <a:t>سیاق اول</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1    تا       4</a:t>
            </a:r>
            <a:endParaRPr lang="en-US" sz="2800" dirty="0">
              <a:solidFill>
                <a:srgbClr val="000000"/>
              </a:solidFill>
              <a:latin typeface="IranNastaliq" pitchFamily="18" charset="0"/>
              <a:cs typeface="IranNastaliq" pitchFamily="18" charset="0"/>
            </a:endParaRPr>
          </a:p>
        </p:txBody>
      </p:sp>
      <p:sp>
        <p:nvSpPr>
          <p:cNvPr id="84003" name="Rectangle 35"/>
          <p:cNvSpPr>
            <a:spLocks noChangeArrowheads="1"/>
          </p:cNvSpPr>
          <p:nvPr/>
        </p:nvSpPr>
        <p:spPr bwMode="auto">
          <a:xfrm>
            <a:off x="7162800" y="2819400"/>
            <a:ext cx="1752600" cy="10668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a:solidFill>
                  <a:srgbClr val="000000"/>
                </a:solidFill>
                <a:latin typeface="IranNastaliq" pitchFamily="18" charset="0"/>
                <a:cs typeface="IranNastaliq" pitchFamily="18" charset="0"/>
              </a:rPr>
              <a:t> </a:t>
            </a:r>
            <a:r>
              <a:rPr lang="fa-IR" sz="2800" dirty="0" smtClean="0">
                <a:solidFill>
                  <a:srgbClr val="000000"/>
                </a:solidFill>
                <a:latin typeface="IranNastaliq" pitchFamily="18" charset="0"/>
                <a:cs typeface="IranNastaliq" pitchFamily="18" charset="0"/>
              </a:rPr>
              <a:t>سیاق دوم</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smtClean="0">
                <a:solidFill>
                  <a:srgbClr val="000000"/>
                </a:solidFill>
                <a:latin typeface="IranNastaliq" pitchFamily="18" charset="0"/>
                <a:cs typeface="IranNastaliq" pitchFamily="18" charset="0"/>
              </a:rPr>
              <a:t>5تا    </a:t>
            </a:r>
            <a:r>
              <a:rPr lang="fa-IR" sz="2800" dirty="0" smtClean="0">
                <a:solidFill>
                  <a:srgbClr val="000000"/>
                </a:solidFill>
                <a:latin typeface="IranNastaliq" pitchFamily="18" charset="0"/>
                <a:cs typeface="IranNastaliq" pitchFamily="18" charset="0"/>
              </a:rPr>
              <a:t>12</a:t>
            </a:r>
            <a:endParaRPr lang="en-US" sz="2800" dirty="0">
              <a:solidFill>
                <a:srgbClr val="000000"/>
              </a:solidFill>
              <a:latin typeface="IranNastaliq" pitchFamily="18" charset="0"/>
              <a:cs typeface="IranNastaliq" pitchFamily="18" charset="0"/>
            </a:endParaRPr>
          </a:p>
        </p:txBody>
      </p:sp>
      <p:sp>
        <p:nvSpPr>
          <p:cNvPr id="84004" name="Rectangle 36"/>
          <p:cNvSpPr>
            <a:spLocks noChangeArrowheads="1"/>
          </p:cNvSpPr>
          <p:nvPr/>
        </p:nvSpPr>
        <p:spPr bwMode="auto">
          <a:xfrm>
            <a:off x="7162800" y="3962400"/>
            <a:ext cx="1752600" cy="10668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سیاق سوم</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13   تا    37</a:t>
            </a:r>
            <a:endParaRPr lang="en-US" sz="2800" dirty="0">
              <a:solidFill>
                <a:srgbClr val="000000"/>
              </a:solidFill>
              <a:latin typeface="IranNastaliq" pitchFamily="18" charset="0"/>
              <a:cs typeface="IranNastaliq" pitchFamily="18" charset="0"/>
            </a:endParaRPr>
          </a:p>
        </p:txBody>
      </p:sp>
      <p:sp>
        <p:nvSpPr>
          <p:cNvPr id="84005" name="Rectangle 37"/>
          <p:cNvSpPr>
            <a:spLocks noChangeArrowheads="1"/>
          </p:cNvSpPr>
          <p:nvPr/>
        </p:nvSpPr>
        <p:spPr bwMode="auto">
          <a:xfrm>
            <a:off x="7162800" y="5105400"/>
            <a:ext cx="1752600" cy="1143000"/>
          </a:xfrm>
          <a:prstGeom prst="rect">
            <a:avLst/>
          </a:prstGeom>
          <a:solidFill>
            <a:srgbClr val="FFFFCC"/>
          </a:solidFill>
          <a:ln w="9525" algn="ctr">
            <a:noFill/>
            <a:miter lim="800000"/>
            <a:headEnd/>
            <a:tailEnd/>
          </a:ln>
          <a:effectLst/>
        </p:spPr>
        <p:txBody>
          <a:bodyPr wrap="none" anchor="ctr"/>
          <a:lstStyle/>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سیاق چهارم </a:t>
            </a:r>
            <a:endParaRPr lang="fa-IR" sz="2800" dirty="0">
              <a:solidFill>
                <a:srgbClr val="000000"/>
              </a:solidFill>
              <a:latin typeface="IranNastaliq" pitchFamily="18" charset="0"/>
              <a:cs typeface="IranNastaliq" pitchFamily="18" charset="0"/>
            </a:endParaRPr>
          </a:p>
          <a:p>
            <a:pPr marL="342900" indent="-342900" algn="ctr">
              <a:spcBef>
                <a:spcPct val="20000"/>
              </a:spcBef>
              <a:buClr>
                <a:schemeClr val="tx1"/>
              </a:buClr>
              <a:buSzPct val="75000"/>
              <a:buFont typeface="Wingdings" pitchFamily="2" charset="2"/>
              <a:buNone/>
            </a:pPr>
            <a:r>
              <a:rPr lang="fa-IR" sz="2800" dirty="0" smtClean="0">
                <a:solidFill>
                  <a:srgbClr val="000000"/>
                </a:solidFill>
                <a:latin typeface="IranNastaliq" pitchFamily="18" charset="0"/>
                <a:cs typeface="IranNastaliq" pitchFamily="18" charset="0"/>
              </a:rPr>
              <a:t>38 تا    52</a:t>
            </a:r>
            <a:endParaRPr lang="en-US" sz="2800" dirty="0">
              <a:solidFill>
                <a:srgbClr val="000000"/>
              </a:solidFill>
              <a:latin typeface="IranNastaliq" pitchFamily="18" charset="0"/>
              <a:cs typeface="IranNastaliq" pitchFamily="18" charset="0"/>
            </a:endParaRPr>
          </a:p>
        </p:txBody>
      </p:sp>
      <p:sp>
        <p:nvSpPr>
          <p:cNvPr id="11" name="AutoShape 2"/>
          <p:cNvSpPr txBox="1">
            <a:spLocks noChangeArrowheads="1"/>
          </p:cNvSpPr>
          <p:nvPr/>
        </p:nvSpPr>
        <p:spPr>
          <a:xfrm>
            <a:off x="5791200" y="381000"/>
            <a:ext cx="2895600" cy="1143000"/>
          </a:xfrm>
          <a:prstGeom prst="roundRect">
            <a:avLst>
              <a:gd name="adj" fmla="val 37223"/>
            </a:avLst>
          </a:prstGeom>
        </p:spPr>
        <p:txBody>
          <a:bodyPr/>
          <a:lstStyle/>
          <a:p>
            <a:pPr marL="0" marR="0" lvl="0" indent="0" algn="r" defTabSz="914400" rtl="1" eaLnBrk="1" fontAlgn="base" latinLnBrk="0" hangingPunct="1">
              <a:lnSpc>
                <a:spcPct val="90000"/>
              </a:lnSpc>
              <a:spcBef>
                <a:spcPct val="0"/>
              </a:spcBef>
              <a:spcAft>
                <a:spcPct val="0"/>
              </a:spcAft>
              <a:buClrTx/>
              <a:buSzTx/>
              <a:buFontTx/>
              <a:buNone/>
              <a:tabLst/>
              <a:defRPr/>
            </a:pPr>
            <a:r>
              <a:rPr kumimoji="0" lang="fa-IR" sz="6000" b="0" i="0" u="none" strike="noStrike" kern="0" cap="none" spc="0" normalizeH="0" baseline="0" noProof="0" dirty="0" smtClean="0">
                <a:ln>
                  <a:noFill/>
                </a:ln>
                <a:solidFill>
                  <a:srgbClr val="000000"/>
                </a:solidFill>
                <a:effectLst/>
                <a:uLnTx/>
                <a:uFillTx/>
                <a:latin typeface="IranNastaliq" pitchFamily="18" charset="0"/>
                <a:ea typeface="+mj-ea"/>
                <a:cs typeface="IranNastaliq" pitchFamily="18" charset="0"/>
              </a:rPr>
              <a:t>نمودار هدایتی سوره</a:t>
            </a:r>
            <a:endParaRPr kumimoji="0" lang="en-US" sz="6000" b="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2" name="Slide Number Placeholder 11"/>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 11</a:t>
            </a:r>
            <a:endParaRPr lang="en-US" b="0" dirty="0">
              <a:solidFill>
                <a:srgbClr val="000000"/>
              </a:solidFill>
              <a:latin typeface="IranNastaliq" pitchFamily="18" charset="0"/>
              <a:cs typeface="IranNastaliq"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30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4002">
                                            <p:bg/>
                                          </p:spTgt>
                                        </p:tgtEl>
                                        <p:attrNameLst>
                                          <p:attrName>style.visibility</p:attrName>
                                        </p:attrNameLst>
                                      </p:cBhvr>
                                      <p:to>
                                        <p:strVal val="visible"/>
                                      </p:to>
                                    </p:set>
                                    <p:animEffect transition="in" filter="wipe(down)">
                                      <p:cBhvr>
                                        <p:cTn id="13" dur="500"/>
                                        <p:tgtEl>
                                          <p:spTgt spid="84002">
                                            <p:bg/>
                                          </p:spTgt>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84002">
                                            <p:txEl>
                                              <p:pRg st="0" end="0"/>
                                            </p:txEl>
                                          </p:spTgt>
                                        </p:tgtEl>
                                        <p:attrNameLst>
                                          <p:attrName>style.visibility</p:attrName>
                                        </p:attrNameLst>
                                      </p:cBhvr>
                                      <p:to>
                                        <p:strVal val="visible"/>
                                      </p:to>
                                    </p:set>
                                    <p:animEffect transition="in" filter="wipe(down)">
                                      <p:cBhvr>
                                        <p:cTn id="17" dur="500"/>
                                        <p:tgtEl>
                                          <p:spTgt spid="84002">
                                            <p:txEl>
                                              <p:pRg st="0" end="0"/>
                                            </p:txEl>
                                          </p:spTgt>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84002">
                                            <p:txEl>
                                              <p:pRg st="1" end="1"/>
                                            </p:txEl>
                                          </p:spTgt>
                                        </p:tgtEl>
                                        <p:attrNameLst>
                                          <p:attrName>style.visibility</p:attrName>
                                        </p:attrNameLst>
                                      </p:cBhvr>
                                      <p:to>
                                        <p:strVal val="visible"/>
                                      </p:to>
                                    </p:set>
                                    <p:animEffect transition="in" filter="wipe(down)">
                                      <p:cBhvr>
                                        <p:cTn id="21" dur="500"/>
                                        <p:tgtEl>
                                          <p:spTgt spid="84002">
                                            <p:txEl>
                                              <p:pRg st="1" end="1"/>
                                            </p:txEl>
                                          </p:spTgt>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83979"/>
                                        </p:tgtEl>
                                        <p:attrNameLst>
                                          <p:attrName>style.visibility</p:attrName>
                                        </p:attrNameLst>
                                      </p:cBhvr>
                                      <p:to>
                                        <p:strVal val="visible"/>
                                      </p:to>
                                    </p:set>
                                    <p:anim calcmode="lin" valueType="num">
                                      <p:cBhvr additive="base">
                                        <p:cTn id="25" dur="2000" fill="hold"/>
                                        <p:tgtEl>
                                          <p:spTgt spid="83979"/>
                                        </p:tgtEl>
                                        <p:attrNameLst>
                                          <p:attrName>ppt_x</p:attrName>
                                        </p:attrNameLst>
                                      </p:cBhvr>
                                      <p:tavLst>
                                        <p:tav tm="0">
                                          <p:val>
                                            <p:strVal val="0-#ppt_w/2"/>
                                          </p:val>
                                        </p:tav>
                                        <p:tav tm="100000">
                                          <p:val>
                                            <p:strVal val="#ppt_x"/>
                                          </p:val>
                                        </p:tav>
                                      </p:tavLst>
                                    </p:anim>
                                    <p:anim calcmode="lin" valueType="num">
                                      <p:cBhvr additive="base">
                                        <p:cTn id="26" dur="2000" fill="hold"/>
                                        <p:tgtEl>
                                          <p:spTgt spid="8397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4003">
                                            <p:bg/>
                                          </p:spTgt>
                                        </p:tgtEl>
                                        <p:attrNameLst>
                                          <p:attrName>style.visibility</p:attrName>
                                        </p:attrNameLst>
                                      </p:cBhvr>
                                      <p:to>
                                        <p:strVal val="visible"/>
                                      </p:to>
                                    </p:set>
                                    <p:anim calcmode="lin" valueType="num">
                                      <p:cBhvr additive="base">
                                        <p:cTn id="31" dur="500" fill="hold"/>
                                        <p:tgtEl>
                                          <p:spTgt spid="8400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4003">
                                            <p:bg/>
                                          </p:spTgt>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 presetClass="entr" presetSubtype="4" fill="hold" grpId="0" nodeType="afterEffect">
                                  <p:stCondLst>
                                    <p:cond delay="0"/>
                                  </p:stCondLst>
                                  <p:childTnLst>
                                    <p:set>
                                      <p:cBhvr>
                                        <p:cTn id="35" dur="1" fill="hold">
                                          <p:stCondLst>
                                            <p:cond delay="0"/>
                                          </p:stCondLst>
                                        </p:cTn>
                                        <p:tgtEl>
                                          <p:spTgt spid="84003">
                                            <p:txEl>
                                              <p:pRg st="0" end="0"/>
                                            </p:txEl>
                                          </p:spTgt>
                                        </p:tgtEl>
                                        <p:attrNameLst>
                                          <p:attrName>style.visibility</p:attrName>
                                        </p:attrNameLst>
                                      </p:cBhvr>
                                      <p:to>
                                        <p:strVal val="visible"/>
                                      </p:to>
                                    </p:set>
                                    <p:anim calcmode="lin" valueType="num">
                                      <p:cBhvr additive="base">
                                        <p:cTn id="36" dur="500" fill="hold"/>
                                        <p:tgtEl>
                                          <p:spTgt spid="84003">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84003">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84003">
                                            <p:txEl>
                                              <p:pRg st="1" end="1"/>
                                            </p:txEl>
                                          </p:spTgt>
                                        </p:tgtEl>
                                        <p:attrNameLst>
                                          <p:attrName>style.visibility</p:attrName>
                                        </p:attrNameLst>
                                      </p:cBhvr>
                                      <p:to>
                                        <p:strVal val="visible"/>
                                      </p:to>
                                    </p:set>
                                    <p:anim calcmode="lin" valueType="num">
                                      <p:cBhvr additive="base">
                                        <p:cTn id="41" dur="500" fill="hold"/>
                                        <p:tgtEl>
                                          <p:spTgt spid="84003">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4003">
                                            <p:txEl>
                                              <p:pRg st="1" end="1"/>
                                            </p:txEl>
                                          </p:spTgt>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8" fill="hold" grpId="0" nodeType="afterEffect">
                                  <p:stCondLst>
                                    <p:cond delay="0"/>
                                  </p:stCondLst>
                                  <p:childTnLst>
                                    <p:set>
                                      <p:cBhvr>
                                        <p:cTn id="45" dur="1" fill="hold">
                                          <p:stCondLst>
                                            <p:cond delay="0"/>
                                          </p:stCondLst>
                                        </p:cTn>
                                        <p:tgtEl>
                                          <p:spTgt spid="83981"/>
                                        </p:tgtEl>
                                        <p:attrNameLst>
                                          <p:attrName>style.visibility</p:attrName>
                                        </p:attrNameLst>
                                      </p:cBhvr>
                                      <p:to>
                                        <p:strVal val="visible"/>
                                      </p:to>
                                    </p:set>
                                    <p:anim calcmode="lin" valueType="num">
                                      <p:cBhvr additive="base">
                                        <p:cTn id="46" dur="2000" fill="hold"/>
                                        <p:tgtEl>
                                          <p:spTgt spid="83981"/>
                                        </p:tgtEl>
                                        <p:attrNameLst>
                                          <p:attrName>ppt_x</p:attrName>
                                        </p:attrNameLst>
                                      </p:cBhvr>
                                      <p:tavLst>
                                        <p:tav tm="0">
                                          <p:val>
                                            <p:strVal val="0-#ppt_w/2"/>
                                          </p:val>
                                        </p:tav>
                                        <p:tav tm="100000">
                                          <p:val>
                                            <p:strVal val="#ppt_x"/>
                                          </p:val>
                                        </p:tav>
                                      </p:tavLst>
                                    </p:anim>
                                    <p:anim calcmode="lin" valueType="num">
                                      <p:cBhvr additive="base">
                                        <p:cTn id="47" dur="2000" fill="hold"/>
                                        <p:tgtEl>
                                          <p:spTgt spid="83981"/>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84004">
                                            <p:bg/>
                                          </p:spTgt>
                                        </p:tgtEl>
                                        <p:attrNameLst>
                                          <p:attrName>style.visibility</p:attrName>
                                        </p:attrNameLst>
                                      </p:cBhvr>
                                      <p:to>
                                        <p:strVal val="visible"/>
                                      </p:to>
                                    </p:set>
                                    <p:anim calcmode="lin" valueType="num">
                                      <p:cBhvr additive="base">
                                        <p:cTn id="52" dur="500" fill="hold"/>
                                        <p:tgtEl>
                                          <p:spTgt spid="84004">
                                            <p:bg/>
                                          </p:spTgt>
                                        </p:tgtEl>
                                        <p:attrNameLst>
                                          <p:attrName>ppt_x</p:attrName>
                                        </p:attrNameLst>
                                      </p:cBhvr>
                                      <p:tavLst>
                                        <p:tav tm="0">
                                          <p:val>
                                            <p:strVal val="#ppt_x"/>
                                          </p:val>
                                        </p:tav>
                                        <p:tav tm="100000">
                                          <p:val>
                                            <p:strVal val="#ppt_x"/>
                                          </p:val>
                                        </p:tav>
                                      </p:tavLst>
                                    </p:anim>
                                    <p:anim calcmode="lin" valueType="num">
                                      <p:cBhvr additive="base">
                                        <p:cTn id="53" dur="500" fill="hold"/>
                                        <p:tgtEl>
                                          <p:spTgt spid="84004">
                                            <p:bg/>
                                          </p:spTgt>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4" fill="hold" grpId="0" nodeType="afterEffect">
                                  <p:stCondLst>
                                    <p:cond delay="0"/>
                                  </p:stCondLst>
                                  <p:childTnLst>
                                    <p:set>
                                      <p:cBhvr>
                                        <p:cTn id="56" dur="1" fill="hold">
                                          <p:stCondLst>
                                            <p:cond delay="0"/>
                                          </p:stCondLst>
                                        </p:cTn>
                                        <p:tgtEl>
                                          <p:spTgt spid="84004">
                                            <p:txEl>
                                              <p:pRg st="0" end="0"/>
                                            </p:txEl>
                                          </p:spTgt>
                                        </p:tgtEl>
                                        <p:attrNameLst>
                                          <p:attrName>style.visibility</p:attrName>
                                        </p:attrNameLst>
                                      </p:cBhvr>
                                      <p:to>
                                        <p:strVal val="visible"/>
                                      </p:to>
                                    </p:set>
                                    <p:anim calcmode="lin" valueType="num">
                                      <p:cBhvr additive="base">
                                        <p:cTn id="57" dur="500" fill="hold"/>
                                        <p:tgtEl>
                                          <p:spTgt spid="84004">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4004">
                                            <p:txEl>
                                              <p:pRg st="0" end="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1000"/>
                            </p:stCondLst>
                            <p:childTnLst>
                              <p:par>
                                <p:cTn id="60" presetID="2" presetClass="entr" presetSubtype="4" fill="hold" grpId="0" nodeType="afterEffect">
                                  <p:stCondLst>
                                    <p:cond delay="0"/>
                                  </p:stCondLst>
                                  <p:childTnLst>
                                    <p:set>
                                      <p:cBhvr>
                                        <p:cTn id="61" dur="1" fill="hold">
                                          <p:stCondLst>
                                            <p:cond delay="0"/>
                                          </p:stCondLst>
                                        </p:cTn>
                                        <p:tgtEl>
                                          <p:spTgt spid="84004">
                                            <p:txEl>
                                              <p:pRg st="1" end="1"/>
                                            </p:txEl>
                                          </p:spTgt>
                                        </p:tgtEl>
                                        <p:attrNameLst>
                                          <p:attrName>style.visibility</p:attrName>
                                        </p:attrNameLst>
                                      </p:cBhvr>
                                      <p:to>
                                        <p:strVal val="visible"/>
                                      </p:to>
                                    </p:set>
                                    <p:anim calcmode="lin" valueType="num">
                                      <p:cBhvr additive="base">
                                        <p:cTn id="62" dur="500" fill="hold"/>
                                        <p:tgtEl>
                                          <p:spTgt spid="84004">
                                            <p:txEl>
                                              <p:pRg st="1" end="1"/>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84004">
                                            <p:txEl>
                                              <p:pRg st="1" end="1"/>
                                            </p:txEl>
                                          </p:spTgt>
                                        </p:tgtEl>
                                        <p:attrNameLst>
                                          <p:attrName>ppt_y</p:attrName>
                                        </p:attrNameLst>
                                      </p:cBhvr>
                                      <p:tavLst>
                                        <p:tav tm="0">
                                          <p:val>
                                            <p:strVal val="1+#ppt_h/2"/>
                                          </p:val>
                                        </p:tav>
                                        <p:tav tm="100000">
                                          <p:val>
                                            <p:strVal val="#ppt_y"/>
                                          </p:val>
                                        </p:tav>
                                      </p:tavLst>
                                    </p:anim>
                                  </p:childTnLst>
                                </p:cTn>
                              </p:par>
                            </p:childTnLst>
                          </p:cTn>
                        </p:par>
                        <p:par>
                          <p:cTn id="64" fill="hold">
                            <p:stCondLst>
                              <p:cond delay="1500"/>
                            </p:stCondLst>
                            <p:childTnLst>
                              <p:par>
                                <p:cTn id="65" presetID="2" presetClass="entr" presetSubtype="8" fill="hold" grpId="0" nodeType="afterEffect">
                                  <p:stCondLst>
                                    <p:cond delay="0"/>
                                  </p:stCondLst>
                                  <p:childTnLst>
                                    <p:set>
                                      <p:cBhvr>
                                        <p:cTn id="66" dur="1" fill="hold">
                                          <p:stCondLst>
                                            <p:cond delay="0"/>
                                          </p:stCondLst>
                                        </p:cTn>
                                        <p:tgtEl>
                                          <p:spTgt spid="83982"/>
                                        </p:tgtEl>
                                        <p:attrNameLst>
                                          <p:attrName>style.visibility</p:attrName>
                                        </p:attrNameLst>
                                      </p:cBhvr>
                                      <p:to>
                                        <p:strVal val="visible"/>
                                      </p:to>
                                    </p:set>
                                    <p:anim calcmode="lin" valueType="num">
                                      <p:cBhvr additive="base">
                                        <p:cTn id="67" dur="2000" fill="hold"/>
                                        <p:tgtEl>
                                          <p:spTgt spid="83982"/>
                                        </p:tgtEl>
                                        <p:attrNameLst>
                                          <p:attrName>ppt_x</p:attrName>
                                        </p:attrNameLst>
                                      </p:cBhvr>
                                      <p:tavLst>
                                        <p:tav tm="0">
                                          <p:val>
                                            <p:strVal val="0-#ppt_w/2"/>
                                          </p:val>
                                        </p:tav>
                                        <p:tav tm="100000">
                                          <p:val>
                                            <p:strVal val="#ppt_x"/>
                                          </p:val>
                                        </p:tav>
                                      </p:tavLst>
                                    </p:anim>
                                    <p:anim calcmode="lin" valueType="num">
                                      <p:cBhvr additive="base">
                                        <p:cTn id="68" dur="2000" fill="hold"/>
                                        <p:tgtEl>
                                          <p:spTgt spid="8398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4005">
                                            <p:bg/>
                                          </p:spTgt>
                                        </p:tgtEl>
                                        <p:attrNameLst>
                                          <p:attrName>style.visibility</p:attrName>
                                        </p:attrNameLst>
                                      </p:cBhvr>
                                      <p:to>
                                        <p:strVal val="visible"/>
                                      </p:to>
                                    </p:set>
                                    <p:anim calcmode="lin" valueType="num">
                                      <p:cBhvr additive="base">
                                        <p:cTn id="73" dur="500" fill="hold"/>
                                        <p:tgtEl>
                                          <p:spTgt spid="84005">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84005">
                                            <p:bg/>
                                          </p:spTgt>
                                        </p:tgtEl>
                                        <p:attrNameLst>
                                          <p:attrName>ppt_y</p:attrName>
                                        </p:attrNameLst>
                                      </p:cBhvr>
                                      <p:tavLst>
                                        <p:tav tm="0">
                                          <p:val>
                                            <p:strVal val="1+#ppt_h/2"/>
                                          </p:val>
                                        </p:tav>
                                        <p:tav tm="100000">
                                          <p:val>
                                            <p:strVal val="#ppt_y"/>
                                          </p:val>
                                        </p:tav>
                                      </p:tavLst>
                                    </p:anim>
                                  </p:childTnLst>
                                </p:cTn>
                              </p:par>
                            </p:childTnLst>
                          </p:cTn>
                        </p:par>
                        <p:par>
                          <p:cTn id="75" fill="hold">
                            <p:stCondLst>
                              <p:cond delay="500"/>
                            </p:stCondLst>
                            <p:childTnLst>
                              <p:par>
                                <p:cTn id="76" presetID="2" presetClass="entr" presetSubtype="4" fill="hold" grpId="0" nodeType="afterEffect">
                                  <p:stCondLst>
                                    <p:cond delay="0"/>
                                  </p:stCondLst>
                                  <p:childTnLst>
                                    <p:set>
                                      <p:cBhvr>
                                        <p:cTn id="77" dur="1" fill="hold">
                                          <p:stCondLst>
                                            <p:cond delay="0"/>
                                          </p:stCondLst>
                                        </p:cTn>
                                        <p:tgtEl>
                                          <p:spTgt spid="84005">
                                            <p:txEl>
                                              <p:pRg st="0" end="0"/>
                                            </p:txEl>
                                          </p:spTgt>
                                        </p:tgtEl>
                                        <p:attrNameLst>
                                          <p:attrName>style.visibility</p:attrName>
                                        </p:attrNameLst>
                                      </p:cBhvr>
                                      <p:to>
                                        <p:strVal val="visible"/>
                                      </p:to>
                                    </p:set>
                                    <p:anim calcmode="lin" valueType="num">
                                      <p:cBhvr additive="base">
                                        <p:cTn id="78" dur="500" fill="hold"/>
                                        <p:tgtEl>
                                          <p:spTgt spid="84005">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84005">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1000"/>
                            </p:stCondLst>
                            <p:childTnLst>
                              <p:par>
                                <p:cTn id="81" presetID="2" presetClass="entr" presetSubtype="4" fill="hold" grpId="0" nodeType="afterEffect">
                                  <p:stCondLst>
                                    <p:cond delay="0"/>
                                  </p:stCondLst>
                                  <p:childTnLst>
                                    <p:set>
                                      <p:cBhvr>
                                        <p:cTn id="82" dur="1" fill="hold">
                                          <p:stCondLst>
                                            <p:cond delay="0"/>
                                          </p:stCondLst>
                                        </p:cTn>
                                        <p:tgtEl>
                                          <p:spTgt spid="84005">
                                            <p:txEl>
                                              <p:pRg st="1" end="1"/>
                                            </p:txEl>
                                          </p:spTgt>
                                        </p:tgtEl>
                                        <p:attrNameLst>
                                          <p:attrName>style.visibility</p:attrName>
                                        </p:attrNameLst>
                                      </p:cBhvr>
                                      <p:to>
                                        <p:strVal val="visible"/>
                                      </p:to>
                                    </p:set>
                                    <p:anim calcmode="lin" valueType="num">
                                      <p:cBhvr additive="base">
                                        <p:cTn id="83" dur="500" fill="hold"/>
                                        <p:tgtEl>
                                          <p:spTgt spid="84005">
                                            <p:txEl>
                                              <p:pRg st="1" end="1"/>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84005">
                                            <p:txEl>
                                              <p:pRg st="1" end="1"/>
                                            </p:txEl>
                                          </p:spTgt>
                                        </p:tgtEl>
                                        <p:attrNameLst>
                                          <p:attrName>ppt_y</p:attrName>
                                        </p:attrNameLst>
                                      </p:cBhvr>
                                      <p:tavLst>
                                        <p:tav tm="0">
                                          <p:val>
                                            <p:strVal val="1+#ppt_h/2"/>
                                          </p:val>
                                        </p:tav>
                                        <p:tav tm="100000">
                                          <p:val>
                                            <p:strVal val="#ppt_y"/>
                                          </p:val>
                                        </p:tav>
                                      </p:tavLst>
                                    </p:anim>
                                  </p:childTnLst>
                                </p:cTn>
                              </p:par>
                            </p:childTnLst>
                          </p:cTn>
                        </p:par>
                        <p:par>
                          <p:cTn id="85" fill="hold">
                            <p:stCondLst>
                              <p:cond delay="1500"/>
                            </p:stCondLst>
                            <p:childTnLst>
                              <p:par>
                                <p:cTn id="86" presetID="2" presetClass="entr" presetSubtype="8" fill="hold" grpId="0" nodeType="afterEffect">
                                  <p:stCondLst>
                                    <p:cond delay="0"/>
                                  </p:stCondLst>
                                  <p:childTnLst>
                                    <p:set>
                                      <p:cBhvr>
                                        <p:cTn id="87" dur="1" fill="hold">
                                          <p:stCondLst>
                                            <p:cond delay="0"/>
                                          </p:stCondLst>
                                        </p:cTn>
                                        <p:tgtEl>
                                          <p:spTgt spid="83995"/>
                                        </p:tgtEl>
                                        <p:attrNameLst>
                                          <p:attrName>style.visibility</p:attrName>
                                        </p:attrNameLst>
                                      </p:cBhvr>
                                      <p:to>
                                        <p:strVal val="visible"/>
                                      </p:to>
                                    </p:set>
                                    <p:anim calcmode="lin" valueType="num">
                                      <p:cBhvr additive="base">
                                        <p:cTn id="88" dur="2000" fill="hold"/>
                                        <p:tgtEl>
                                          <p:spTgt spid="83995"/>
                                        </p:tgtEl>
                                        <p:attrNameLst>
                                          <p:attrName>ppt_x</p:attrName>
                                        </p:attrNameLst>
                                      </p:cBhvr>
                                      <p:tavLst>
                                        <p:tav tm="0">
                                          <p:val>
                                            <p:strVal val="0-#ppt_w/2"/>
                                          </p:val>
                                        </p:tav>
                                        <p:tav tm="100000">
                                          <p:val>
                                            <p:strVal val="#ppt_x"/>
                                          </p:val>
                                        </p:tav>
                                      </p:tavLst>
                                    </p:anim>
                                    <p:anim calcmode="lin" valueType="num">
                                      <p:cBhvr additive="base">
                                        <p:cTn id="89" dur="2000" fill="hold"/>
                                        <p:tgtEl>
                                          <p:spTgt spid="839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0" animBg="1"/>
      <p:bldP spid="83981" grpId="0" animBg="1" autoUpdateAnimBg="0"/>
      <p:bldP spid="83982" grpId="0" animBg="1"/>
      <p:bldP spid="83995" grpId="0" animBg="1"/>
      <p:bldP spid="84002" grpId="0" build="p" animBg="1"/>
      <p:bldP spid="84003" grpId="0" build="p" animBg="1"/>
      <p:bldP spid="84004" grpId="0" build="p" animBg="1"/>
      <p:bldP spid="84005" grpId="0" build="p" animBg="1"/>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9" name="Rectangle 11">
            <a:hlinkClick r:id="" action="ppaction://noaction" highlightClick="1"/>
          </p:cNvPr>
          <p:cNvSpPr>
            <a:spLocks noChangeArrowheads="1"/>
          </p:cNvSpPr>
          <p:nvPr/>
        </p:nvSpPr>
        <p:spPr bwMode="auto">
          <a:xfrm>
            <a:off x="533400" y="3657600"/>
            <a:ext cx="8001000" cy="25908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r>
              <a:rPr lang="ar-SA" dirty="0" smtClean="0">
                <a:cs typeface="B Lotus" pitchFamily="2" charset="-78"/>
              </a:rPr>
              <a:t>خدا بر اساس سنت هدایت، اقدام به معرفی مصادیق اتم</a:t>
            </a:r>
            <a:r>
              <a:rPr lang="fa-IR" dirty="0" smtClean="0">
                <a:cs typeface="B Lotus" pitchFamily="2" charset="-78"/>
              </a:rPr>
              <a:t>ّ</a:t>
            </a:r>
            <a:r>
              <a:rPr lang="ar-SA" dirty="0" smtClean="0">
                <a:cs typeface="B Lotus" pitchFamily="2" charset="-78"/>
              </a:rPr>
              <a:t> </a:t>
            </a:r>
            <a:endParaRPr lang="fa-IR" dirty="0" smtClean="0">
              <a:cs typeface="B Lotus" pitchFamily="2" charset="-78"/>
            </a:endParaRPr>
          </a:p>
          <a:p>
            <a:pPr marL="342900" indent="-342900"/>
            <a:r>
              <a:rPr lang="ar-SA" dirty="0" smtClean="0">
                <a:cs typeface="B Lotus" pitchFamily="2" charset="-78"/>
              </a:rPr>
              <a:t>شاکران و ناسپاسان کرده و نحوه تعامل </a:t>
            </a:r>
            <a:endParaRPr lang="fa-IR" dirty="0" smtClean="0">
              <a:cs typeface="B Lotus" pitchFamily="2" charset="-78"/>
            </a:endParaRPr>
          </a:p>
          <a:p>
            <a:pPr marL="342900" indent="-342900"/>
            <a:r>
              <a:rPr lang="ar-SA" dirty="0" smtClean="0">
                <a:cs typeface="B Lotus" pitchFamily="2" charset="-78"/>
              </a:rPr>
              <a:t>با هریک از این دو گروه را به انسانها آموزش می</a:t>
            </a:r>
            <a:r>
              <a:rPr lang="fa-IR" dirty="0" smtClean="0">
                <a:cs typeface="B Lotus" pitchFamily="2" charset="-78"/>
              </a:rPr>
              <a:t> </a:t>
            </a:r>
            <a:r>
              <a:rPr lang="ar-SA" dirty="0" smtClean="0">
                <a:cs typeface="B Lotus" pitchFamily="2" charset="-78"/>
              </a:rPr>
              <a:t>دهد </a:t>
            </a:r>
            <a:endParaRPr lang="fa-IR" dirty="0" smtClean="0">
              <a:cs typeface="B Lotus" pitchFamily="2" charset="-78"/>
            </a:endParaRPr>
          </a:p>
          <a:p>
            <a:pPr marL="342900" indent="-342900"/>
            <a:r>
              <a:rPr lang="ar-SA" dirty="0" smtClean="0">
                <a:cs typeface="B Lotus" pitchFamily="2" charset="-78"/>
              </a:rPr>
              <a:t>تا انسانها با تأسی به گروه اول و عدم اطاعت از گروه دوم </a:t>
            </a:r>
            <a:endParaRPr lang="fa-IR" dirty="0" smtClean="0">
              <a:cs typeface="B Lotus" pitchFamily="2" charset="-78"/>
            </a:endParaRPr>
          </a:p>
          <a:p>
            <a:pPr marL="342900" indent="-342900"/>
            <a:r>
              <a:rPr lang="ar-SA" dirty="0" smtClean="0">
                <a:cs typeface="B Lotus" pitchFamily="2" charset="-78"/>
              </a:rPr>
              <a:t>مسیر درست حرکت به سوی پروردگار را انتخاب کنند. </a:t>
            </a:r>
            <a:endParaRPr lang="en-US" dirty="0" smtClean="0">
              <a:latin typeface="IranNastaliq" pitchFamily="18" charset="0"/>
              <a:cs typeface="IranNastaliq" pitchFamily="18" charset="0"/>
            </a:endParaRPr>
          </a:p>
        </p:txBody>
      </p:sp>
      <p:sp>
        <p:nvSpPr>
          <p:cNvPr id="12" name="AutoShape 2"/>
          <p:cNvSpPr txBox="1">
            <a:spLocks noChangeArrowheads="1"/>
          </p:cNvSpPr>
          <p:nvPr/>
        </p:nvSpPr>
        <p:spPr>
          <a:xfrm>
            <a:off x="5410200" y="228600"/>
            <a:ext cx="3352800" cy="1219200"/>
          </a:xfrm>
          <a:prstGeom prst="roundRect">
            <a:avLst>
              <a:gd name="adj" fmla="val 37223"/>
            </a:avLst>
          </a:prstGeom>
        </p:spPr>
        <p:txBody>
          <a:bodyPr/>
          <a:lstStyle/>
          <a:p>
            <a:pPr lvl="0">
              <a:lnSpc>
                <a:spcPct val="90000"/>
              </a:lnSpc>
            </a:pPr>
            <a:r>
              <a:rPr lang="fa-IR" sz="4800" dirty="0" smtClean="0">
                <a:solidFill>
                  <a:srgbClr val="000000"/>
                </a:solidFill>
                <a:latin typeface="IranNastaliq" pitchFamily="18" charset="0"/>
                <a:cs typeface="IranNastaliq" pitchFamily="18" charset="0"/>
              </a:rPr>
              <a:t>جهت  هدایتی   </a:t>
            </a:r>
            <a:r>
              <a:rPr lang="ar-SA" sz="4800" dirty="0" smtClean="0">
                <a:solidFill>
                  <a:srgbClr val="000000"/>
                </a:solidFill>
                <a:latin typeface="IranNastaliq" pitchFamily="18" charset="0"/>
                <a:cs typeface="IranNastaliq" pitchFamily="18" charset="0"/>
              </a:rPr>
              <a:t>سوره</a:t>
            </a:r>
            <a:endParaRPr kumimoji="0" lang="en-US" sz="4800" i="0" u="none" strike="noStrike" kern="0" cap="none" spc="0" normalizeH="0" baseline="0" noProof="0" dirty="0">
              <a:ln>
                <a:noFill/>
              </a:ln>
              <a:solidFill>
                <a:srgbClr val="000000"/>
              </a:solidFill>
              <a:effectLst/>
              <a:uLnTx/>
              <a:uFillTx/>
              <a:latin typeface="IranNastaliq" pitchFamily="18" charset="0"/>
              <a:ea typeface="+mj-ea"/>
              <a:cs typeface="IranNastaliq" pitchFamily="18" charset="0"/>
            </a:endParaRPr>
          </a:p>
        </p:txBody>
      </p:sp>
      <p:sp>
        <p:nvSpPr>
          <p:cNvPr id="13" name="Rectangle 11">
            <a:hlinkClick r:id="" action="ppaction://noaction" highlightClick="1"/>
          </p:cNvPr>
          <p:cNvSpPr>
            <a:spLocks noChangeArrowheads="1"/>
          </p:cNvSpPr>
          <p:nvPr/>
        </p:nvSpPr>
        <p:spPr bwMode="auto">
          <a:xfrm>
            <a:off x="533400" y="1371600"/>
            <a:ext cx="8001000" cy="1828800"/>
          </a:xfrm>
          <a:prstGeom prst="rect">
            <a:avLst/>
          </a:prstGeom>
          <a:blipFill>
            <a:blip r:embed="rId2" cstate="print"/>
            <a:tile tx="0" ty="0" sx="100000" sy="100000" flip="none" algn="tl"/>
          </a:blipFill>
          <a:ln w="9525" algn="ctr">
            <a:noFill/>
            <a:miter lim="800000"/>
            <a:headEnd/>
            <a:tailEnd/>
          </a:ln>
          <a:effectLst/>
        </p:spPr>
        <p:txBody>
          <a:bodyPr wrap="none" anchor="ctr"/>
          <a:lstStyle/>
          <a:p>
            <a:pPr marL="342900" indent="-342900"/>
            <a:r>
              <a:rPr lang="fa-IR" sz="3200" dirty="0" smtClean="0">
                <a:cs typeface="B Lotus" pitchFamily="2" charset="-78"/>
              </a:rPr>
              <a:t> </a:t>
            </a:r>
            <a:r>
              <a:rPr lang="fa-IR" sz="3200" b="1" dirty="0" smtClean="0">
                <a:cs typeface="B Lotus" pitchFamily="2" charset="-78"/>
              </a:rPr>
              <a:t>هدایت انسان برای انتخاب راه شکر (پذیرش هدایت الهی)</a:t>
            </a:r>
            <a:endParaRPr lang="ar-SA" sz="3200" dirty="0" smtClean="0">
              <a:cs typeface="B Lotus" pitchFamily="2" charset="-78"/>
            </a:endParaRPr>
          </a:p>
        </p:txBody>
      </p:sp>
      <p:sp>
        <p:nvSpPr>
          <p:cNvPr id="6" name="Slide Number Placeholder 5"/>
          <p:cNvSpPr>
            <a:spLocks noGrp="1"/>
          </p:cNvSpPr>
          <p:nvPr>
            <p:ph type="sldNum" sz="quarter" idx="12"/>
          </p:nvPr>
        </p:nvSpPr>
        <p:spPr/>
        <p:txBody>
          <a:bodyPr/>
          <a:lstStyle/>
          <a:p>
            <a:r>
              <a:rPr lang="fa-IR" b="0" dirty="0" smtClean="0">
                <a:solidFill>
                  <a:srgbClr val="000000"/>
                </a:solidFill>
                <a:latin typeface="IranNastaliq" pitchFamily="18" charset="0"/>
                <a:cs typeface="IranNastaliq" pitchFamily="18" charset="0"/>
              </a:rPr>
              <a:t>صفحه12</a:t>
            </a:r>
            <a:endParaRPr lang="en-US" b="0" dirty="0">
              <a:solidFill>
                <a:srgbClr val="000000"/>
              </a:solidFill>
              <a:latin typeface="IranNastaliq" pitchFamily="18" charset="0"/>
              <a:cs typeface="IranNastaliq"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3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ppt_x"/>
                                          </p:val>
                                        </p:tav>
                                        <p:tav tm="100000">
                                          <p:val>
                                            <p:strVal val="#ppt_x"/>
                                          </p:val>
                                        </p:tav>
                                      </p:tavLst>
                                    </p:anim>
                                    <p:anim calcmode="lin" valueType="num">
                                      <p:cBhvr additive="base">
                                        <p:cTn id="13" dur="20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0"/>
                            </p:stCondLst>
                            <p:childTnLst>
                              <p:par>
                                <p:cTn id="15" presetID="2" presetClass="entr" presetSubtype="4" fill="hold" grpId="0" nodeType="afterEffect">
                                  <p:stCondLst>
                                    <p:cond delay="0"/>
                                  </p:stCondLst>
                                  <p:childTnLst>
                                    <p:set>
                                      <p:cBhvr>
                                        <p:cTn id="16" dur="1" fill="hold">
                                          <p:stCondLst>
                                            <p:cond delay="0"/>
                                          </p:stCondLst>
                                        </p:cTn>
                                        <p:tgtEl>
                                          <p:spTgt spid="83979"/>
                                        </p:tgtEl>
                                        <p:attrNameLst>
                                          <p:attrName>style.visibility</p:attrName>
                                        </p:attrNameLst>
                                      </p:cBhvr>
                                      <p:to>
                                        <p:strVal val="visible"/>
                                      </p:to>
                                    </p:set>
                                    <p:anim calcmode="lin" valueType="num">
                                      <p:cBhvr additive="base">
                                        <p:cTn id="17" dur="3000" fill="hold"/>
                                        <p:tgtEl>
                                          <p:spTgt spid="83979"/>
                                        </p:tgtEl>
                                        <p:attrNameLst>
                                          <p:attrName>ppt_x</p:attrName>
                                        </p:attrNameLst>
                                      </p:cBhvr>
                                      <p:tavLst>
                                        <p:tav tm="0">
                                          <p:val>
                                            <p:strVal val="#ppt_x"/>
                                          </p:val>
                                        </p:tav>
                                        <p:tav tm="100000">
                                          <p:val>
                                            <p:strVal val="#ppt_x"/>
                                          </p:val>
                                        </p:tav>
                                      </p:tavLst>
                                    </p:anim>
                                    <p:anim calcmode="lin" valueType="num">
                                      <p:cBhvr additive="base">
                                        <p:cTn id="18" dur="3000" fill="hold"/>
                                        <p:tgtEl>
                                          <p:spTgt spid="839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9"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7391400" y="2362200"/>
            <a:ext cx="1676400" cy="990600"/>
          </a:xfrm>
          <a:prstGeom prst="rect">
            <a:avLst/>
          </a:prstGeom>
          <a:solidFill>
            <a:schemeClr val="accent1"/>
          </a:solidFill>
          <a:ln w="9525" algn="ctr">
            <a:noFill/>
            <a:miter lim="800000"/>
            <a:headEnd/>
            <a:tailEnd/>
          </a:ln>
          <a:effectLst/>
        </p:spPr>
        <p:txBody>
          <a:bodyPr wrap="none" anchor="ctr"/>
          <a:lstStyle/>
          <a:p>
            <a:pPr marL="342900" indent="-342900"/>
            <a:r>
              <a:rPr lang="fa-IR" b="1">
                <a:cs typeface="2  Mitra" pitchFamily="2" charset="-78"/>
              </a:rPr>
              <a:t> سیاق اول،</a:t>
            </a:r>
          </a:p>
          <a:p>
            <a:pPr marL="342900" indent="-342900"/>
            <a:r>
              <a:rPr lang="fa-IR" b="1">
                <a:cs typeface="2  Mitra" pitchFamily="2" charset="-78"/>
              </a:rPr>
              <a:t>آیات 4 - 1</a:t>
            </a:r>
            <a:endParaRPr lang="en-US" b="1">
              <a:cs typeface="2  Mitra" pitchFamily="2" charset="-78"/>
            </a:endParaRPr>
          </a:p>
        </p:txBody>
      </p:sp>
      <p:sp>
        <p:nvSpPr>
          <p:cNvPr id="94211" name="Rectangle 3"/>
          <p:cNvSpPr>
            <a:spLocks noChangeArrowheads="1"/>
          </p:cNvSpPr>
          <p:nvPr/>
        </p:nvSpPr>
        <p:spPr bwMode="auto">
          <a:xfrm>
            <a:off x="7391400" y="5791200"/>
            <a:ext cx="1676400" cy="990600"/>
          </a:xfrm>
          <a:prstGeom prst="rect">
            <a:avLst/>
          </a:prstGeom>
          <a:solidFill>
            <a:schemeClr val="accent1"/>
          </a:solidFill>
          <a:ln w="9525" algn="ctr">
            <a:noFill/>
            <a:miter lim="800000"/>
            <a:headEnd/>
            <a:tailEnd/>
          </a:ln>
          <a:effectLst/>
        </p:spPr>
        <p:txBody>
          <a:bodyPr wrap="none" anchor="ctr"/>
          <a:lstStyle/>
          <a:p>
            <a:pPr marL="342900" indent="-342900"/>
            <a:r>
              <a:rPr lang="fa-IR" b="1">
                <a:cs typeface="2  Mitra" pitchFamily="2" charset="-78"/>
              </a:rPr>
              <a:t> سیاق چهارم، </a:t>
            </a:r>
          </a:p>
          <a:p>
            <a:pPr marL="342900" indent="-342900"/>
            <a:r>
              <a:rPr lang="fa-IR" b="1">
                <a:cs typeface="2  Mitra" pitchFamily="2" charset="-78"/>
              </a:rPr>
              <a:t>آیات 31 - 29</a:t>
            </a:r>
            <a:endParaRPr lang="en-US" b="1">
              <a:cs typeface="2  Mitra" pitchFamily="2" charset="-78"/>
            </a:endParaRPr>
          </a:p>
        </p:txBody>
      </p:sp>
      <p:sp>
        <p:nvSpPr>
          <p:cNvPr id="94212" name="Rectangle 4"/>
          <p:cNvSpPr>
            <a:spLocks noChangeArrowheads="1"/>
          </p:cNvSpPr>
          <p:nvPr/>
        </p:nvSpPr>
        <p:spPr bwMode="auto">
          <a:xfrm>
            <a:off x="7391400" y="4648200"/>
            <a:ext cx="1676400" cy="990600"/>
          </a:xfrm>
          <a:prstGeom prst="rect">
            <a:avLst/>
          </a:prstGeom>
          <a:solidFill>
            <a:schemeClr val="accent1"/>
          </a:solidFill>
          <a:ln w="9525" algn="ctr">
            <a:noFill/>
            <a:miter lim="800000"/>
            <a:headEnd/>
            <a:tailEnd/>
          </a:ln>
          <a:effectLst/>
        </p:spPr>
        <p:txBody>
          <a:bodyPr wrap="none" anchor="ctr"/>
          <a:lstStyle/>
          <a:p>
            <a:pPr marL="342900" indent="-342900"/>
            <a:r>
              <a:rPr lang="fa-IR" b="1">
                <a:cs typeface="2  Mitra" pitchFamily="2" charset="-78"/>
              </a:rPr>
              <a:t>سیاق سوم، </a:t>
            </a:r>
          </a:p>
          <a:p>
            <a:pPr marL="342900" indent="-342900"/>
            <a:r>
              <a:rPr lang="fa-IR" b="1">
                <a:cs typeface="2  Mitra" pitchFamily="2" charset="-78"/>
              </a:rPr>
              <a:t>آیات 28 - 23 </a:t>
            </a:r>
            <a:endParaRPr lang="en-US" b="1">
              <a:cs typeface="2  Mitra" pitchFamily="2" charset="-78"/>
            </a:endParaRPr>
          </a:p>
        </p:txBody>
      </p:sp>
      <p:sp>
        <p:nvSpPr>
          <p:cNvPr id="94213" name="Rectangle 5"/>
          <p:cNvSpPr>
            <a:spLocks noChangeArrowheads="1"/>
          </p:cNvSpPr>
          <p:nvPr/>
        </p:nvSpPr>
        <p:spPr bwMode="auto">
          <a:xfrm>
            <a:off x="7391400" y="3505200"/>
            <a:ext cx="1676400" cy="990600"/>
          </a:xfrm>
          <a:prstGeom prst="rect">
            <a:avLst/>
          </a:prstGeom>
          <a:solidFill>
            <a:schemeClr val="accent1"/>
          </a:solidFill>
          <a:ln w="9525" algn="ctr">
            <a:noFill/>
            <a:miter lim="800000"/>
            <a:headEnd/>
            <a:tailEnd/>
          </a:ln>
          <a:effectLst/>
        </p:spPr>
        <p:txBody>
          <a:bodyPr wrap="none" anchor="ctr"/>
          <a:lstStyle/>
          <a:p>
            <a:pPr marL="342900" indent="-342900"/>
            <a:r>
              <a:rPr lang="fa-IR"/>
              <a:t> </a:t>
            </a:r>
            <a:r>
              <a:rPr lang="fa-IR" b="1">
                <a:cs typeface="2  Mitra" pitchFamily="2" charset="-78"/>
              </a:rPr>
              <a:t>سیاق دوم،</a:t>
            </a:r>
          </a:p>
          <a:p>
            <a:pPr marL="342900" indent="-342900"/>
            <a:r>
              <a:rPr lang="fa-IR" b="1">
                <a:cs typeface="2  Mitra" pitchFamily="2" charset="-78"/>
              </a:rPr>
              <a:t>آیات 22 - 5</a:t>
            </a:r>
            <a:endParaRPr lang="en-US" b="1">
              <a:cs typeface="2  Mitra" pitchFamily="2" charset="-78"/>
            </a:endParaRPr>
          </a:p>
        </p:txBody>
      </p:sp>
      <p:sp>
        <p:nvSpPr>
          <p:cNvPr id="94218" name="Rectangle 10"/>
          <p:cNvSpPr>
            <a:spLocks noChangeArrowheads="1"/>
          </p:cNvSpPr>
          <p:nvPr/>
        </p:nvSpPr>
        <p:spPr bwMode="auto">
          <a:xfrm>
            <a:off x="838200" y="2286000"/>
            <a:ext cx="6477000" cy="4495800"/>
          </a:xfrm>
          <a:prstGeom prst="rect">
            <a:avLst/>
          </a:prstGeom>
          <a:solidFill>
            <a:srgbClr val="FFFF99"/>
          </a:solidFill>
          <a:ln w="9525" algn="ctr">
            <a:noFill/>
            <a:miter lim="800000"/>
            <a:headEnd/>
            <a:tailEnd/>
          </a:ln>
          <a:effectLst/>
        </p:spPr>
        <p:txBody>
          <a:bodyPr wrap="none" anchor="ctr"/>
          <a:lstStyle/>
          <a:p>
            <a:pPr marL="342900" indent="-342900"/>
            <a:r>
              <a:rPr lang="fa-IR" dirty="0" smtClean="0">
                <a:cs typeface="B Lotus" pitchFamily="2" charset="-78"/>
              </a:rPr>
              <a:t>  </a:t>
            </a:r>
            <a:r>
              <a:rPr lang="fa-IR" b="1" dirty="0" smtClean="0">
                <a:cs typeface="B Lotus" pitchFamily="2" charset="-78"/>
              </a:rPr>
              <a:t>هدایت انسان </a:t>
            </a:r>
            <a:r>
              <a:rPr lang="fa-IR" b="1" dirty="0">
                <a:cs typeface="B Lotus" pitchFamily="2" charset="-78"/>
              </a:rPr>
              <a:t>برای انتخاب راه شکر (پذیرش هدایت الهی)</a:t>
            </a:r>
            <a:endParaRPr lang="ar-SA" dirty="0">
              <a:cs typeface="B Lotus" pitchFamily="2" charset="-78"/>
            </a:endParaRPr>
          </a:p>
          <a:p>
            <a:pPr marL="342900" indent="-342900"/>
            <a:r>
              <a:rPr lang="ar-SA" dirty="0">
                <a:cs typeface="B Lotus" pitchFamily="2" charset="-78"/>
              </a:rPr>
              <a:t>خدا بر </a:t>
            </a:r>
            <a:r>
              <a:rPr lang="ar-SA" dirty="0" smtClean="0">
                <a:cs typeface="B Lotus" pitchFamily="2" charset="-78"/>
              </a:rPr>
              <a:t>اساس </a:t>
            </a:r>
            <a:r>
              <a:rPr lang="ar-SA" dirty="0">
                <a:cs typeface="B Lotus" pitchFamily="2" charset="-78"/>
              </a:rPr>
              <a:t>سنت هدایت، اقدام به معرفی مصادیق اتم</a:t>
            </a:r>
            <a:r>
              <a:rPr lang="fa-IR" dirty="0">
                <a:cs typeface="B Lotus" pitchFamily="2" charset="-78"/>
              </a:rPr>
              <a:t>ّ</a:t>
            </a:r>
            <a:r>
              <a:rPr lang="ar-SA" dirty="0">
                <a:cs typeface="B Lotus" pitchFamily="2" charset="-78"/>
              </a:rPr>
              <a:t> </a:t>
            </a:r>
            <a:endParaRPr lang="fa-IR" dirty="0">
              <a:cs typeface="B Lotus" pitchFamily="2" charset="-78"/>
            </a:endParaRPr>
          </a:p>
          <a:p>
            <a:pPr marL="342900" indent="-342900"/>
            <a:r>
              <a:rPr lang="ar-SA" dirty="0">
                <a:cs typeface="B Lotus" pitchFamily="2" charset="-78"/>
              </a:rPr>
              <a:t>شاکران و ناسپاسان کرده و نحوه تعامل </a:t>
            </a:r>
            <a:endParaRPr lang="fa-IR" dirty="0">
              <a:cs typeface="B Lotus" pitchFamily="2" charset="-78"/>
            </a:endParaRPr>
          </a:p>
          <a:p>
            <a:pPr marL="342900" indent="-342900"/>
            <a:r>
              <a:rPr lang="ar-SA" dirty="0">
                <a:cs typeface="B Lotus" pitchFamily="2" charset="-78"/>
              </a:rPr>
              <a:t>با هریک از این دو گروه را به انسانها آموزش می</a:t>
            </a:r>
            <a:r>
              <a:rPr lang="fa-IR" dirty="0">
                <a:cs typeface="B Lotus" pitchFamily="2" charset="-78"/>
              </a:rPr>
              <a:t> </a:t>
            </a:r>
            <a:r>
              <a:rPr lang="ar-SA" dirty="0">
                <a:cs typeface="B Lotus" pitchFamily="2" charset="-78"/>
              </a:rPr>
              <a:t>دهد </a:t>
            </a:r>
            <a:endParaRPr lang="fa-IR" dirty="0">
              <a:cs typeface="B Lotus" pitchFamily="2" charset="-78"/>
            </a:endParaRPr>
          </a:p>
          <a:p>
            <a:pPr marL="342900" indent="-342900"/>
            <a:r>
              <a:rPr lang="ar-SA" dirty="0">
                <a:cs typeface="B Lotus" pitchFamily="2" charset="-78"/>
              </a:rPr>
              <a:t>تا انسانها با تأسی به گروه اول و عدم اطاعت از گروه دوم </a:t>
            </a:r>
            <a:endParaRPr lang="fa-IR" dirty="0">
              <a:cs typeface="B Lotus" pitchFamily="2" charset="-78"/>
            </a:endParaRPr>
          </a:p>
          <a:p>
            <a:pPr marL="342900" indent="-342900"/>
            <a:r>
              <a:rPr lang="ar-SA" dirty="0">
                <a:cs typeface="B Lotus" pitchFamily="2" charset="-78"/>
              </a:rPr>
              <a:t>مسیر درست حرکت به سوی پروردگار را انتخاب کنند. </a:t>
            </a:r>
            <a:endParaRPr lang="en-US" dirty="0">
              <a:cs typeface="B Lotus"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4218"/>
                                        </p:tgtEl>
                                        <p:attrNameLst>
                                          <p:attrName>style.visibility</p:attrName>
                                        </p:attrNameLst>
                                      </p:cBhvr>
                                      <p:to>
                                        <p:strVal val="visible"/>
                                      </p:to>
                                    </p:set>
                                    <p:anim calcmode="lin" valueType="num">
                                      <p:cBhvr additive="base">
                                        <p:cTn id="7" dur="2000" fill="hold"/>
                                        <p:tgtEl>
                                          <p:spTgt spid="94218"/>
                                        </p:tgtEl>
                                        <p:attrNameLst>
                                          <p:attrName>ppt_x</p:attrName>
                                        </p:attrNameLst>
                                      </p:cBhvr>
                                      <p:tavLst>
                                        <p:tav tm="0">
                                          <p:val>
                                            <p:strVal val="#ppt_x"/>
                                          </p:val>
                                        </p:tav>
                                        <p:tav tm="100000">
                                          <p:val>
                                            <p:strVal val="#ppt_x"/>
                                          </p:val>
                                        </p:tav>
                                      </p:tavLst>
                                    </p:anim>
                                    <p:anim calcmode="lin" valueType="num">
                                      <p:cBhvr additive="base">
                                        <p:cTn id="8" dur="2000" fill="hold"/>
                                        <p:tgtEl>
                                          <p:spTgt spid="942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8"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fa-IR"/>
          </a:p>
        </p:txBody>
      </p:sp>
      <p:sp>
        <p:nvSpPr>
          <p:cNvPr id="7" name="Title 6"/>
          <p:cNvSpPr>
            <a:spLocks noGrp="1"/>
          </p:cNvSpPr>
          <p:nvPr>
            <p:ph type="ctrTitle" sz="quarter"/>
          </p:nvPr>
        </p:nvSpPr>
        <p:spPr/>
        <p:txBody>
          <a:bodyPr/>
          <a:lstStyle/>
          <a:p>
            <a:endParaRPr lang="fa-IR" dirty="0"/>
          </a:p>
        </p:txBody>
      </p:sp>
      <p:pic>
        <p:nvPicPr>
          <p:cNvPr id="8" name="انسان.wmv">
            <a:hlinkClick r:id="" action="ppaction://media"/>
          </p:cNvPr>
          <p:cNvPicPr>
            <a:picLocks noRot="1" noChangeAspect="1"/>
          </p:cNvPicPr>
          <p:nvPr>
            <a:videoFile r:link="rId1"/>
          </p:nvPr>
        </p:nvPicPr>
        <p:blipFill>
          <a:blip r:embed="rId3"/>
          <a:stretch>
            <a:fillRect/>
          </a:stretch>
        </p:blipFill>
        <p:spPr>
          <a:xfrm>
            <a:off x="381000" y="381000"/>
            <a:ext cx="8305800" cy="5867400"/>
          </a:xfrm>
          <a:prstGeom prst="rect">
            <a:avLst/>
          </a:prstGeom>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35" name="AutoShape 7"/>
          <p:cNvSpPr>
            <a:spLocks noGrp="1" noChangeArrowheads="1"/>
          </p:cNvSpPr>
          <p:nvPr>
            <p:ph type="title"/>
          </p:nvPr>
        </p:nvSpPr>
        <p:spPr>
          <a:xfrm>
            <a:off x="5334000" y="381000"/>
            <a:ext cx="3352800" cy="1143000"/>
          </a:xfrm>
        </p:spPr>
        <p:txBody>
          <a:bodyPr/>
          <a:lstStyle/>
          <a:p>
            <a:pPr algn="r"/>
            <a:r>
              <a:rPr lang="fa-IR" sz="6000" b="0" dirty="0" smtClean="0">
                <a:solidFill>
                  <a:srgbClr val="000000"/>
                </a:solidFill>
                <a:latin typeface="IranNastaliq" pitchFamily="18" charset="0"/>
                <a:cs typeface="IranNastaliq" pitchFamily="18" charset="0"/>
              </a:rPr>
              <a:t>سیاق اول؛ آیات   1  تا  4</a:t>
            </a:r>
            <a:endParaRPr lang="en-US" sz="6000" b="0" dirty="0">
              <a:solidFill>
                <a:srgbClr val="000000"/>
              </a:solidFill>
              <a:latin typeface="IranNastaliq" pitchFamily="18" charset="0"/>
              <a:cs typeface="IranNastaliq" pitchFamily="18" charset="0"/>
            </a:endParaRPr>
          </a:p>
        </p:txBody>
      </p:sp>
      <p:sp>
        <p:nvSpPr>
          <p:cNvPr id="22536" name="Rectangle 8"/>
          <p:cNvSpPr>
            <a:spLocks noGrp="1" noChangeArrowheads="1"/>
          </p:cNvSpPr>
          <p:nvPr>
            <p:ph type="body" idx="1"/>
          </p:nvPr>
        </p:nvSpPr>
        <p:spPr>
          <a:xfrm>
            <a:off x="0" y="1828800"/>
            <a:ext cx="9144000" cy="4876800"/>
          </a:xfrm>
        </p:spPr>
        <p:txBody>
          <a:bodyPr/>
          <a:lstStyle/>
          <a:p>
            <a:pPr algn="ctr">
              <a:lnSpc>
                <a:spcPct val="200000"/>
              </a:lnSpc>
              <a:buFont typeface="Wingdings" pitchFamily="2" charset="2"/>
              <a:buNone/>
            </a:pPr>
            <a:r>
              <a:rPr lang="ar-SA" dirty="0">
                <a:cs typeface="me_quran" pitchFamily="18" charset="-78"/>
              </a:rPr>
              <a:t> بِسْمِ اللَّهِ الرَّحْمَنِ الرَّحِيم‏</a:t>
            </a:r>
            <a:endParaRPr lang="fa-IR" dirty="0">
              <a:cs typeface="me_quran" pitchFamily="18" charset="-78"/>
            </a:endParaRPr>
          </a:p>
          <a:p>
            <a:pPr algn="ctr">
              <a:lnSpc>
                <a:spcPct val="200000"/>
              </a:lnSpc>
              <a:buFont typeface="Wingdings" pitchFamily="2" charset="2"/>
              <a:buNone/>
            </a:pPr>
            <a:r>
              <a:rPr lang="ar-SA" dirty="0">
                <a:cs typeface="me_quran" pitchFamily="18" charset="-78"/>
              </a:rPr>
              <a:t>هَلْ أَتىَ‏ عَلىَ </a:t>
            </a:r>
            <a:r>
              <a:rPr lang="fa-IR" dirty="0" smtClean="0">
                <a:cs typeface="me_quran" pitchFamily="18" charset="-78"/>
              </a:rPr>
              <a:t>  </a:t>
            </a:r>
            <a:r>
              <a:rPr lang="ar-SA" dirty="0" smtClean="0">
                <a:cs typeface="me_quran" pitchFamily="18" charset="-78"/>
              </a:rPr>
              <a:t>الْانسَانِ </a:t>
            </a:r>
            <a:r>
              <a:rPr lang="ar-SA" dirty="0">
                <a:cs typeface="me_quran" pitchFamily="18" charset="-78"/>
              </a:rPr>
              <a:t>حِينٌ </a:t>
            </a:r>
            <a:r>
              <a:rPr lang="fa-IR" dirty="0" smtClean="0">
                <a:cs typeface="me_quran" pitchFamily="18" charset="-78"/>
              </a:rPr>
              <a:t>  </a:t>
            </a:r>
            <a:r>
              <a:rPr lang="ar-SA" dirty="0" smtClean="0">
                <a:cs typeface="me_quran" pitchFamily="18" charset="-78"/>
              </a:rPr>
              <a:t>مِّنَ </a:t>
            </a:r>
            <a:r>
              <a:rPr lang="fa-IR" dirty="0" smtClean="0">
                <a:cs typeface="me_quran" pitchFamily="18" charset="-78"/>
              </a:rPr>
              <a:t>  </a:t>
            </a:r>
            <a:r>
              <a:rPr lang="ar-SA" dirty="0" smtClean="0">
                <a:cs typeface="me_quran" pitchFamily="18" charset="-78"/>
              </a:rPr>
              <a:t>الدَّهْرِ </a:t>
            </a:r>
            <a:r>
              <a:rPr lang="ar-SA" dirty="0">
                <a:cs typeface="me_quran" pitchFamily="18" charset="-78"/>
              </a:rPr>
              <a:t>لَمْ يَكُن </a:t>
            </a:r>
            <a:r>
              <a:rPr lang="fa-IR" dirty="0" smtClean="0">
                <a:cs typeface="me_quran" pitchFamily="18" charset="-78"/>
              </a:rPr>
              <a:t>  </a:t>
            </a:r>
            <a:r>
              <a:rPr lang="ar-SA" dirty="0" smtClean="0">
                <a:cs typeface="me_quran" pitchFamily="18" charset="-78"/>
              </a:rPr>
              <a:t>شَيًا</a:t>
            </a:r>
            <a:r>
              <a:rPr lang="fa-IR" dirty="0" smtClean="0">
                <a:cs typeface="me_quran" pitchFamily="18" charset="-78"/>
              </a:rPr>
              <a:t> </a:t>
            </a:r>
            <a:r>
              <a:rPr lang="ar-SA" dirty="0" smtClean="0">
                <a:cs typeface="me_quran" pitchFamily="18" charset="-78"/>
              </a:rPr>
              <a:t> </a:t>
            </a:r>
            <a:r>
              <a:rPr lang="ar-SA" dirty="0">
                <a:cs typeface="me_quran" pitchFamily="18" charset="-78"/>
              </a:rPr>
              <a:t>مَّذْكُورًا(1</a:t>
            </a:r>
            <a:r>
              <a:rPr lang="ar-SA" dirty="0" smtClean="0">
                <a:cs typeface="me_quran" pitchFamily="18" charset="-78"/>
              </a:rPr>
              <a:t>)</a:t>
            </a:r>
            <a:endParaRPr lang="fa-IR" dirty="0" smtClean="0">
              <a:cs typeface="me_quran" pitchFamily="18" charset="-78"/>
            </a:endParaRPr>
          </a:p>
          <a:p>
            <a:pPr algn="ctr">
              <a:lnSpc>
                <a:spcPct val="200000"/>
              </a:lnSpc>
              <a:buFont typeface="Wingdings" pitchFamily="2" charset="2"/>
              <a:buNone/>
            </a:pPr>
            <a:r>
              <a:rPr lang="fa-IR" dirty="0" smtClean="0">
                <a:cs typeface="me_quran" pitchFamily="18" charset="-78"/>
              </a:rPr>
              <a:t> </a:t>
            </a:r>
            <a:r>
              <a:rPr lang="ar-SA" dirty="0">
                <a:cs typeface="me_quran" pitchFamily="18" charset="-78"/>
              </a:rPr>
              <a:t>إِنَّا خَلَقْنَا الْانسَانَ مِن نُّطْفَةٍ أَمْشَاجٍ نَّبْتَلِيهِ فَجَعَلْنَاهُ </a:t>
            </a:r>
            <a:r>
              <a:rPr lang="fa-IR" smtClean="0">
                <a:cs typeface="me_quran" pitchFamily="18" charset="-78"/>
              </a:rPr>
              <a:t>  </a:t>
            </a:r>
            <a:r>
              <a:rPr lang="ar-SA" smtClean="0">
                <a:cs typeface="me_quran" pitchFamily="18" charset="-78"/>
              </a:rPr>
              <a:t>سَمِيعَا </a:t>
            </a:r>
            <a:r>
              <a:rPr lang="ar-SA" dirty="0">
                <a:cs typeface="me_quran" pitchFamily="18" charset="-78"/>
              </a:rPr>
              <a:t>بَصِيرًا(2</a:t>
            </a:r>
            <a:r>
              <a:rPr lang="ar-SA" dirty="0" smtClean="0">
                <a:cs typeface="me_quran" pitchFamily="18" charset="-78"/>
              </a:rPr>
              <a:t>)</a:t>
            </a:r>
            <a:endParaRPr lang="fa-IR" dirty="0" smtClean="0">
              <a:cs typeface="me_quran" pitchFamily="18" charset="-78"/>
            </a:endParaRPr>
          </a:p>
          <a:p>
            <a:pPr algn="ctr">
              <a:lnSpc>
                <a:spcPct val="200000"/>
              </a:lnSpc>
              <a:buFont typeface="Wingdings" pitchFamily="2" charset="2"/>
              <a:buNone/>
            </a:pPr>
            <a:r>
              <a:rPr lang="fa-IR" dirty="0" smtClean="0">
                <a:cs typeface="me_quran" pitchFamily="18" charset="-78"/>
              </a:rPr>
              <a:t> </a:t>
            </a:r>
            <a:r>
              <a:rPr lang="ar-SA" dirty="0">
                <a:cs typeface="me_quran" pitchFamily="18" charset="-78"/>
              </a:rPr>
              <a:t>إِنَّا هَدَيْنَاهُ السَّبِيلَ إِمَّا شَاكِرًا وَ إِمَّا كَفُورًا(3</a:t>
            </a:r>
            <a:r>
              <a:rPr lang="ar-SA" dirty="0" smtClean="0">
                <a:cs typeface="me_quran" pitchFamily="18" charset="-78"/>
              </a:rPr>
              <a:t>)</a:t>
            </a:r>
            <a:endParaRPr lang="fa-IR" dirty="0" smtClean="0">
              <a:cs typeface="me_quran" pitchFamily="18" charset="-78"/>
            </a:endParaRPr>
          </a:p>
          <a:p>
            <a:pPr algn="ctr">
              <a:lnSpc>
                <a:spcPct val="200000"/>
              </a:lnSpc>
              <a:buFont typeface="Wingdings" pitchFamily="2" charset="2"/>
              <a:buNone/>
            </a:pPr>
            <a:r>
              <a:rPr lang="fa-IR" dirty="0" smtClean="0">
                <a:cs typeface="me_quran" pitchFamily="18" charset="-78"/>
              </a:rPr>
              <a:t> </a:t>
            </a:r>
            <a:r>
              <a:rPr lang="ar-SA" dirty="0">
                <a:cs typeface="me_quran" pitchFamily="18" charset="-78"/>
              </a:rPr>
              <a:t>إِنَّا أَعْتَدْنَا لِلْكَافِرِينَ سَلَاسِلَاْ وَ أَغلَالًا وَ سَعِيرًا(4</a:t>
            </a:r>
            <a:r>
              <a:rPr lang="ar-SA" dirty="0" smtClean="0">
                <a:cs typeface="me_quran" pitchFamily="18" charset="-78"/>
              </a:rPr>
              <a:t>)</a:t>
            </a:r>
            <a:endParaRPr lang="en-US" dirty="0">
              <a:cs typeface="me_quran" pitchFamily="18" charset="-78"/>
            </a:endParaRPr>
          </a:p>
        </p:txBody>
      </p:sp>
      <p:pic>
        <p:nvPicPr>
          <p:cNvPr id="22544" name="4.wma">
            <a:hlinkClick r:id="" action="ppaction://media"/>
          </p:cNvPr>
          <p:cNvPicPr>
            <a:picLocks noRot="1" noChangeAspect="1" noChangeArrowheads="1"/>
          </p:cNvPicPr>
          <p:nvPr>
            <a:audioFile r:link="rId1"/>
          </p:nvPr>
        </p:nvPicPr>
        <p:blipFill>
          <a:blip r:embed="rId3"/>
          <a:srcRect/>
          <a:stretch>
            <a:fillRect/>
          </a:stretch>
        </p:blipFill>
        <p:spPr bwMode="auto">
          <a:xfrm>
            <a:off x="457200" y="685800"/>
            <a:ext cx="304800" cy="30480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2535"/>
                                        </p:tgtEl>
                                        <p:attrNameLst>
                                          <p:attrName>style.visibility</p:attrName>
                                        </p:attrNameLst>
                                      </p:cBhvr>
                                      <p:to>
                                        <p:strVal val="visible"/>
                                      </p:to>
                                    </p:set>
                                    <p:animEffect transition="in" filter="fade">
                                      <p:cBhvr>
                                        <p:cTn id="7" dur="1000"/>
                                        <p:tgtEl>
                                          <p:spTgt spid="22535"/>
                                        </p:tgtEl>
                                      </p:cBhvr>
                                    </p:animEffect>
                                    <p:anim calcmode="lin" valueType="num">
                                      <p:cBhvr>
                                        <p:cTn id="8" dur="1000" fill="hold"/>
                                        <p:tgtEl>
                                          <p:spTgt spid="22535"/>
                                        </p:tgtEl>
                                        <p:attrNameLst>
                                          <p:attrName>ppt_x</p:attrName>
                                        </p:attrNameLst>
                                      </p:cBhvr>
                                      <p:tavLst>
                                        <p:tav tm="0">
                                          <p:val>
                                            <p:strVal val="#ppt_x"/>
                                          </p:val>
                                        </p:tav>
                                        <p:tav tm="100000">
                                          <p:val>
                                            <p:strVal val="#ppt_x"/>
                                          </p:val>
                                        </p:tav>
                                      </p:tavLst>
                                    </p:anim>
                                    <p:anim calcmode="lin" valueType="num">
                                      <p:cBhvr>
                                        <p:cTn id="9" dur="898" decel="100000" fill="hold"/>
                                        <p:tgtEl>
                                          <p:spTgt spid="2253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25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22544"/>
                </p:tgtEl>
              </p:cMediaNode>
            </p:audio>
            <p:seq concurrent="1" nextAc="seek">
              <p:cTn id="12" restart="whenNotActive" fill="hold" evtFilter="cancelBubble" nodeType="interactiveSeq">
                <p:stCondLst>
                  <p:cond evt="onClick" delay="0">
                    <p:tgtEl>
                      <p:spTgt spid="22544"/>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49237" fill="hold"/>
                                        <p:tgtEl>
                                          <p:spTgt spid="22544"/>
                                        </p:tgtEl>
                                      </p:cBhvr>
                                    </p:cmd>
                                  </p:childTnLst>
                                </p:cTn>
                              </p:par>
                              <p:par>
                                <p:cTn id="17" presetID="2" presetClass="entr" presetSubtype="4" fill="hold" grpId="0" nodeType="withEffect">
                                  <p:stCondLst>
                                    <p:cond delay="0"/>
                                  </p:stCondLst>
                                  <p:childTnLst>
                                    <p:set>
                                      <p:cBhvr>
                                        <p:cTn id="18" dur="1" fill="hold">
                                          <p:stCondLst>
                                            <p:cond delay="0"/>
                                          </p:stCondLst>
                                        </p:cTn>
                                        <p:tgtEl>
                                          <p:spTgt spid="22536">
                                            <p:txEl>
                                              <p:pRg st="0" end="0"/>
                                            </p:txEl>
                                          </p:spTgt>
                                        </p:tgtEl>
                                        <p:attrNameLst>
                                          <p:attrName>style.visibility</p:attrName>
                                        </p:attrNameLst>
                                      </p:cBhvr>
                                      <p:to>
                                        <p:strVal val="visible"/>
                                      </p:to>
                                    </p:set>
                                    <p:anim calcmode="lin" valueType="num">
                                      <p:cBhvr additive="base">
                                        <p:cTn id="19" dur="5000" fill="hold"/>
                                        <p:tgtEl>
                                          <p:spTgt spid="22536">
                                            <p:txEl>
                                              <p:pRg st="0" end="0"/>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22536">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536">
                                            <p:txEl>
                                              <p:pRg st="1" end="1"/>
                                            </p:txEl>
                                          </p:spTgt>
                                        </p:tgtEl>
                                        <p:attrNameLst>
                                          <p:attrName>style.visibility</p:attrName>
                                        </p:attrNameLst>
                                      </p:cBhvr>
                                      <p:to>
                                        <p:strVal val="visible"/>
                                      </p:to>
                                    </p:set>
                                    <p:anim calcmode="lin" valueType="num">
                                      <p:cBhvr additive="base">
                                        <p:cTn id="23" dur="5000" fill="hold"/>
                                        <p:tgtEl>
                                          <p:spTgt spid="22536">
                                            <p:txEl>
                                              <p:pRg st="1" end="1"/>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22536">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536">
                                            <p:txEl>
                                              <p:pRg st="2" end="2"/>
                                            </p:txEl>
                                          </p:spTgt>
                                        </p:tgtEl>
                                        <p:attrNameLst>
                                          <p:attrName>style.visibility</p:attrName>
                                        </p:attrNameLst>
                                      </p:cBhvr>
                                      <p:to>
                                        <p:strVal val="visible"/>
                                      </p:to>
                                    </p:set>
                                    <p:anim calcmode="lin" valueType="num">
                                      <p:cBhvr additive="base">
                                        <p:cTn id="27" dur="5000" fill="hold"/>
                                        <p:tgtEl>
                                          <p:spTgt spid="22536">
                                            <p:txEl>
                                              <p:pRg st="2" end="2"/>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22536">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536">
                                            <p:txEl>
                                              <p:pRg st="3" end="3"/>
                                            </p:txEl>
                                          </p:spTgt>
                                        </p:tgtEl>
                                        <p:attrNameLst>
                                          <p:attrName>style.visibility</p:attrName>
                                        </p:attrNameLst>
                                      </p:cBhvr>
                                      <p:to>
                                        <p:strVal val="visible"/>
                                      </p:to>
                                    </p:set>
                                    <p:anim calcmode="lin" valueType="num">
                                      <p:cBhvr additive="base">
                                        <p:cTn id="31" dur="5000" fill="hold"/>
                                        <p:tgtEl>
                                          <p:spTgt spid="22536">
                                            <p:txEl>
                                              <p:pRg st="3" end="3"/>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22536">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2536">
                                            <p:txEl>
                                              <p:pRg st="4" end="4"/>
                                            </p:txEl>
                                          </p:spTgt>
                                        </p:tgtEl>
                                        <p:attrNameLst>
                                          <p:attrName>style.visibility</p:attrName>
                                        </p:attrNameLst>
                                      </p:cBhvr>
                                      <p:to>
                                        <p:strVal val="visible"/>
                                      </p:to>
                                    </p:set>
                                    <p:anim calcmode="lin" valueType="num">
                                      <p:cBhvr additive="base">
                                        <p:cTn id="35" dur="5000" fill="hold"/>
                                        <p:tgtEl>
                                          <p:spTgt spid="22536">
                                            <p:txEl>
                                              <p:pRg st="4" end="4"/>
                                            </p:txEl>
                                          </p:spTgt>
                                        </p:tgtEl>
                                        <p:attrNameLst>
                                          <p:attrName>ppt_x</p:attrName>
                                        </p:attrNameLst>
                                      </p:cBhvr>
                                      <p:tavLst>
                                        <p:tav tm="0">
                                          <p:val>
                                            <p:strVal val="#ppt_x"/>
                                          </p:val>
                                        </p:tav>
                                        <p:tav tm="100000">
                                          <p:val>
                                            <p:strVal val="#ppt_x"/>
                                          </p:val>
                                        </p:tav>
                                      </p:tavLst>
                                    </p:anim>
                                    <p:anim calcmode="lin" valueType="num">
                                      <p:cBhvr additive="base">
                                        <p:cTn id="36" dur="5000" fill="hold"/>
                                        <p:tgtEl>
                                          <p:spTgt spid="2253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22544"/>
                  </p:tgtEl>
                </p:cond>
              </p:nextCondLst>
            </p:seq>
          </p:childTnLst>
        </p:cTn>
      </p:par>
    </p:tnLst>
    <p:bldLst>
      <p:bldP spid="22535" grpId="0"/>
      <p:bldP spid="22536"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a:xfrm>
            <a:off x="5486400" y="457200"/>
            <a:ext cx="3200400" cy="1143000"/>
          </a:xfrm>
        </p:spPr>
        <p:txBody>
          <a:bodyPr/>
          <a:lstStyle/>
          <a:p>
            <a:pPr algn="r"/>
            <a:r>
              <a:rPr lang="fa-IR" sz="6000" b="0" dirty="0">
                <a:solidFill>
                  <a:srgbClr val="000000"/>
                </a:solidFill>
                <a:latin typeface="IranNastaliq" pitchFamily="18" charset="0"/>
                <a:cs typeface="IranNastaliq" pitchFamily="18" charset="0"/>
              </a:rPr>
              <a:t>جهت هدایتی سیاق  </a:t>
            </a:r>
            <a:r>
              <a:rPr lang="fa-IR" sz="6000" b="0" dirty="0" smtClean="0">
                <a:solidFill>
                  <a:srgbClr val="000000"/>
                </a:solidFill>
                <a:latin typeface="IranNastaliq" pitchFamily="18" charset="0"/>
                <a:cs typeface="IranNastaliq" pitchFamily="18" charset="0"/>
              </a:rPr>
              <a:t>اول</a:t>
            </a:r>
            <a:endParaRPr lang="en-US" sz="6000" b="0" dirty="0">
              <a:solidFill>
                <a:srgbClr val="000000"/>
              </a:solidFill>
              <a:latin typeface="IranNastaliq" pitchFamily="18" charset="0"/>
              <a:cs typeface="IranNastaliq" pitchFamily="18" charset="0"/>
            </a:endParaRPr>
          </a:p>
        </p:txBody>
      </p:sp>
      <p:sp>
        <p:nvSpPr>
          <p:cNvPr id="34819" name="Rectangle 3"/>
          <p:cNvSpPr>
            <a:spLocks noGrp="1" noChangeArrowheads="1"/>
          </p:cNvSpPr>
          <p:nvPr>
            <p:ph type="body" idx="1"/>
          </p:nvPr>
        </p:nvSpPr>
        <p:spPr>
          <a:xfrm>
            <a:off x="838200" y="2362200"/>
            <a:ext cx="7693025" cy="4343400"/>
          </a:xfrm>
        </p:spPr>
        <p:txBody>
          <a:bodyPr/>
          <a:lstStyle/>
          <a:p>
            <a:r>
              <a:rPr lang="ar-SA" sz="7200" dirty="0">
                <a:latin typeface="IranNastaliq" pitchFamily="18" charset="0"/>
                <a:cs typeface="IranNastaliq" pitchFamily="18" charset="0"/>
              </a:rPr>
              <a:t>هدایتگری خالق انسان و شکر یا کفر انسان در برابر </a:t>
            </a:r>
            <a:r>
              <a:rPr lang="ar-SA" sz="7200" dirty="0" smtClean="0">
                <a:latin typeface="IranNastaliq" pitchFamily="18" charset="0"/>
                <a:cs typeface="IranNastaliq" pitchFamily="18" charset="0"/>
              </a:rPr>
              <a:t>آن</a:t>
            </a:r>
            <a:r>
              <a:rPr lang="fa-IR" sz="7200" dirty="0" smtClean="0">
                <a:latin typeface="IranNastaliq" pitchFamily="18" charset="0"/>
                <a:cs typeface="IranNastaliq" pitchFamily="18" charset="0"/>
              </a:rPr>
              <a:t/>
            </a:r>
            <a:br>
              <a:rPr lang="fa-IR" sz="7200" dirty="0" smtClean="0">
                <a:latin typeface="IranNastaliq" pitchFamily="18" charset="0"/>
                <a:cs typeface="IranNastaliq" pitchFamily="18" charset="0"/>
              </a:rPr>
            </a:br>
            <a:endParaRPr lang="fa-IR" dirty="0">
              <a:latin typeface="IranNastaliq" pitchFamily="18" charset="0"/>
              <a:cs typeface="IranNastaliq" pitchFamily="18" charset="0"/>
            </a:endParaRPr>
          </a:p>
          <a:p>
            <a:pPr>
              <a:lnSpc>
                <a:spcPct val="150000"/>
              </a:lnSpc>
            </a:pPr>
            <a:r>
              <a:rPr lang="fa-IR" sz="4000" dirty="0">
                <a:latin typeface="IranNastaliq" pitchFamily="18" charset="0"/>
                <a:cs typeface="IranNastaliq" pitchFamily="18" charset="0"/>
              </a:rPr>
              <a:t>خدا انسان را خلق کرد و او را به ابزار درک مجهز ساخت و به راه راست هدایت نمود و انسانها در پذیرش هدایت دو دسته اند، شاکر یا ناسپاس؛ اما ناسپاسان به غل و زنجیر کشیده خواهند شد.</a:t>
            </a:r>
            <a:r>
              <a:rPr lang="en-US" sz="4000" dirty="0">
                <a:latin typeface="IranNastaliq" pitchFamily="18" charset="0"/>
                <a:cs typeface="IranNastaliq" pitchFamily="18" charset="0"/>
              </a:rPr>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0" y="990600"/>
            <a:ext cx="9144000" cy="5867400"/>
          </a:xfrm>
          <a:prstGeom prst="roundRect">
            <a:avLst>
              <a:gd name="adj" fmla="val 0"/>
            </a:avLst>
          </a:prstGeom>
          <a:ln>
            <a:noFill/>
          </a:ln>
        </p:spPr>
        <p:txBody>
          <a:bodyPr/>
          <a:lstStyle/>
          <a:p>
            <a:pPr algn="ctr">
              <a:lnSpc>
                <a:spcPct val="150000"/>
              </a:lnSpc>
            </a:pP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إِنَّ الْأَبْرَارَ يَشْرَبُونَ مِن كَأْسٍ كاَنَ مِزَاجُهَا كَافُورًا(5)</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عَيْنًا يَشْرَبُ بهِا عِبَادُ اللَّهِ يُفَجِّرُونهَا تَفْجِيرًا(6)</a:t>
            </a:r>
            <a:r>
              <a:rPr lang="fa-IR" sz="2000" b="0" dirty="0" smtClean="0">
                <a:solidFill>
                  <a:schemeClr val="tx1"/>
                </a:solidFill>
                <a:cs typeface="me_quran" pitchFamily="18" charset="-78"/>
              </a:rPr>
              <a:t>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يُوفُونَ بِالنَّذْرِ وَ يخَافُونَ يَوْمًا كاَنَ شَرُّهُ مُسْتَطِيرًا(7)</a:t>
            </a:r>
            <a:r>
              <a:rPr lang="fa-IR" sz="2000" b="0" dirty="0" smtClean="0">
                <a:solidFill>
                  <a:schemeClr val="tx1"/>
                </a:solidFill>
                <a:cs typeface="me_quran" pitchFamily="18" charset="-78"/>
              </a:rPr>
              <a:t>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وَ</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يُطْعِمُونَ الطَّعَامَ عَلىَ‏ حُبِّهِ مِسْكِينًا وَ يَتِيمًا وَ أَسِيرًا(8)</a:t>
            </a:r>
            <a:r>
              <a:rPr lang="fa-IR" sz="2000" b="0" dirty="0" smtClean="0">
                <a:solidFill>
                  <a:schemeClr val="tx1"/>
                </a:solidFill>
                <a:cs typeface="me_quran" pitchFamily="18" charset="-78"/>
              </a:rPr>
              <a:t>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إِنمَّا نُطْعِمُكمُ</a:t>
            </a:r>
            <a:r>
              <a:rPr lang="fa-IR" sz="2000" b="0" dirty="0" smtClean="0">
                <a:solidFill>
                  <a:schemeClr val="tx1"/>
                </a:solidFill>
                <a:cs typeface="me_quran" pitchFamily="18" charset="-78"/>
              </a:rPr>
              <a:t>‏ْ</a:t>
            </a:r>
            <a:r>
              <a:rPr lang="ar-SA" sz="2000" b="0" dirty="0" smtClean="0">
                <a:solidFill>
                  <a:schemeClr val="tx1"/>
                </a:solidFill>
                <a:cs typeface="me_quran" pitchFamily="18" charset="-78"/>
              </a:rPr>
              <a:t> لِوَجْهِ اللَّهِ لَا نُرِيدُ مِنكمُ‏ْ جَزَاءً وَ لَا شُكُورًا(9)</a:t>
            </a:r>
            <a:r>
              <a:rPr lang="fa-IR" sz="2000" b="0" dirty="0" smtClean="0">
                <a:solidFill>
                  <a:schemeClr val="tx1"/>
                </a:solidFill>
                <a:cs typeface="me_quran" pitchFamily="18" charset="-78"/>
              </a:rPr>
              <a:t> </a:t>
            </a:r>
            <a:br>
              <a:rPr lang="fa-IR" sz="2000" b="0" dirty="0" smtClean="0">
                <a:solidFill>
                  <a:schemeClr val="tx1"/>
                </a:solidFill>
                <a:cs typeface="me_quran" pitchFamily="18" charset="-78"/>
              </a:rPr>
            </a:br>
            <a:r>
              <a:rPr lang="fa-IR" sz="2000" b="0" dirty="0" smtClean="0">
                <a:solidFill>
                  <a:schemeClr val="tx1"/>
                </a:solidFill>
                <a:cs typeface="me_quran" pitchFamily="18" charset="-78"/>
              </a:rPr>
              <a:t>إ</a:t>
            </a:r>
            <a:r>
              <a:rPr lang="ar-SA" sz="2000" b="0" dirty="0" smtClean="0">
                <a:solidFill>
                  <a:schemeClr val="tx1"/>
                </a:solidFill>
                <a:cs typeface="me_quran" pitchFamily="18" charset="-78"/>
              </a:rPr>
              <a:t>ِنَّا نخَافُ مِن رَّبِّنَا يَوْمًا عَبُوسًا قَمْطَرِيرًا(10)</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فَوَقَئهُمُ اللَّهُ شَرَّ ذَالِكَ الْيَوْمِ وَ لَقَّئهُمْ </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نَضْرَةً وَ سُرُورًا(11)</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وَ جَزَئهُم بِمَا صَبرُواْ جَنَّةً وَ حَرِيرًا(12)</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مُّتَّكِينَ فِيهَا عَلىَ الْأَرَائكِ  لَا يَرَوْنَ </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فِيهَا شَمْسًا وَ لَا زَمْهَرِيرًا(13)</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وَ دَانِيَةً عَلَيهِمْ ظِلَالُهَا وَ ذُلِّلَتْ قُطُوفُهَا تَذْلِيلًا(14)</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وَ يُطَافُ عَلَيهِم بَانِيَةٍ مِّن فِضَّةٍ وَ أَكْوَابٍ كاَنَتْ قَوَارِيرَا(15)</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قَوَارِيرَاْ مِن فِضَّةٍ قَدَّرُوهَا تَقْدِيرًا(16)</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وَ يُسْقَوْنَ فِيهَا كَأْسًا كاَنَ مِزَاجُهَا زَنجَبِيلاً(17)</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عَيْنًا فِيهَاتُسَمَّى</a:t>
            </a:r>
            <a:r>
              <a:rPr lang="fa-IR" sz="2000" b="0" dirty="0" smtClean="0">
                <a:solidFill>
                  <a:schemeClr val="tx1"/>
                </a:solidFill>
                <a:cs typeface="me_quran" pitchFamily="18" charset="-78"/>
              </a:rPr>
              <a:t>‏</a:t>
            </a:r>
            <a:r>
              <a:rPr lang="ar-SA" sz="2000" b="0" dirty="0" smtClean="0">
                <a:solidFill>
                  <a:schemeClr val="tx1"/>
                </a:solidFill>
                <a:cs typeface="me_quran" pitchFamily="18" charset="-78"/>
              </a:rPr>
              <a:t> سَلْسَبِيلًا(18)</a:t>
            </a: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 </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وَ يَطُوفُ عَلَيهِمْ وِلْدَانٌ مخَّلَّدُونَ إِذَا رَأَيْتهَمْ حَسِبْتهَمْ لُؤْلُؤًا مَّنثُورًا(19)</a:t>
            </a:r>
            <a:r>
              <a:rPr lang="fa-IR" sz="2000" b="0" dirty="0" smtClean="0">
                <a:solidFill>
                  <a:schemeClr val="tx1"/>
                </a:solidFill>
                <a:cs typeface="me_quran" pitchFamily="18" charset="-78"/>
              </a:rPr>
              <a:t/>
            </a:r>
            <a:br>
              <a:rPr lang="fa-IR" sz="2000" b="0" dirty="0" smtClean="0">
                <a:solidFill>
                  <a:schemeClr val="tx1"/>
                </a:solidFill>
                <a:cs typeface="me_quran" pitchFamily="18" charset="-78"/>
              </a:rPr>
            </a:b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وَ إِذَا رَأَيْتَ ثمَ</a:t>
            </a:r>
            <a:r>
              <a:rPr lang="fa-IR" sz="2000" b="0" dirty="0" smtClean="0">
                <a:solidFill>
                  <a:schemeClr val="tx1"/>
                </a:solidFill>
                <a:cs typeface="me_quran" pitchFamily="18" charset="-78"/>
              </a:rPr>
              <a:t>‏َّ</a:t>
            </a:r>
            <a:r>
              <a:rPr lang="ar-SA" sz="2000" b="0" dirty="0" smtClean="0">
                <a:solidFill>
                  <a:schemeClr val="tx1"/>
                </a:solidFill>
                <a:cs typeface="me_quran" pitchFamily="18" charset="-78"/>
              </a:rPr>
              <a:t> رَأَيْتَ نَعِيمًا وَ مُلْكاً كَبِيرًا(20)</a:t>
            </a:r>
            <a:r>
              <a:rPr lang="fa-IR" sz="2000" b="0" dirty="0" smtClean="0">
                <a:solidFill>
                  <a:schemeClr val="tx1"/>
                </a:solidFill>
                <a:cs typeface="me_quran" pitchFamily="18" charset="-78"/>
              </a:rPr>
              <a:t> </a:t>
            </a:r>
            <a:br>
              <a:rPr lang="fa-IR" sz="2000" b="0" dirty="0" smtClean="0">
                <a:solidFill>
                  <a:schemeClr val="tx1"/>
                </a:solidFill>
                <a:cs typeface="me_quran" pitchFamily="18" charset="-78"/>
              </a:rPr>
            </a:br>
            <a:r>
              <a:rPr lang="ar-SA" sz="2000" b="0" dirty="0" smtClean="0">
                <a:solidFill>
                  <a:schemeClr val="tx1"/>
                </a:solidFill>
                <a:cs typeface="me_quran" pitchFamily="18" charset="-78"/>
              </a:rPr>
              <a:t>عَلِيهَمْ ثِيَابُ سُندُسٍ خُضْرٌ وَ إِسْتَبرَقٌ  وَ حُلُّواْ أَسَاوِرَ مِن فِضَّةٍ وَ سَقَئهُمْ رَبهُّمْ شَرَابًا طَهُورًا(21)</a:t>
            </a:r>
            <a:br>
              <a:rPr lang="ar-SA" sz="2000" b="0" dirty="0" smtClean="0">
                <a:solidFill>
                  <a:schemeClr val="tx1"/>
                </a:solidFill>
                <a:cs typeface="me_quran" pitchFamily="18" charset="-78"/>
              </a:rPr>
            </a:br>
            <a:r>
              <a:rPr lang="fa-IR" sz="2000" b="0" dirty="0" smtClean="0">
                <a:solidFill>
                  <a:schemeClr val="tx1"/>
                </a:solidFill>
                <a:cs typeface="me_quran" pitchFamily="18" charset="-78"/>
              </a:rPr>
              <a:t> </a:t>
            </a:r>
            <a:r>
              <a:rPr lang="ar-SA" sz="2000" b="0" dirty="0" smtClean="0">
                <a:solidFill>
                  <a:schemeClr val="tx1"/>
                </a:solidFill>
                <a:cs typeface="me_quran" pitchFamily="18" charset="-78"/>
              </a:rPr>
              <a:t>إِنَّ هَاذَا كاَنَ لَكمُ</a:t>
            </a:r>
            <a:r>
              <a:rPr lang="fa-IR" sz="2000" b="0" dirty="0" smtClean="0">
                <a:solidFill>
                  <a:schemeClr val="tx1"/>
                </a:solidFill>
                <a:cs typeface="me_quran" pitchFamily="18" charset="-78"/>
              </a:rPr>
              <a:t>‏ْ</a:t>
            </a:r>
            <a:r>
              <a:rPr lang="ar-SA" sz="2000" b="0" dirty="0" smtClean="0">
                <a:solidFill>
                  <a:schemeClr val="tx1"/>
                </a:solidFill>
                <a:cs typeface="me_quran" pitchFamily="18" charset="-78"/>
              </a:rPr>
              <a:t> جَزَاءً وَ كاَنَ سَعْيُكمُ مَّشْكُورًا(22)</a:t>
            </a:r>
            <a:endParaRPr lang="en-US" sz="2000" b="0" dirty="0">
              <a:solidFill>
                <a:schemeClr val="tx1"/>
              </a:solidFill>
              <a:cs typeface="me_quran" pitchFamily="18" charset="-78"/>
            </a:endParaRPr>
          </a:p>
        </p:txBody>
      </p:sp>
      <p:sp>
        <p:nvSpPr>
          <p:cNvPr id="35845" name="Rectangle 5"/>
          <p:cNvSpPr>
            <a:spLocks noChangeArrowheads="1"/>
          </p:cNvSpPr>
          <p:nvPr/>
        </p:nvSpPr>
        <p:spPr bwMode="auto">
          <a:xfrm>
            <a:off x="6172200" y="0"/>
            <a:ext cx="2743200" cy="1066800"/>
          </a:xfrm>
          <a:prstGeom prst="rect">
            <a:avLst/>
          </a:prstGeom>
          <a:noFill/>
          <a:ln w="9525" algn="ctr">
            <a:noFill/>
            <a:miter lim="800000"/>
            <a:headEnd/>
            <a:tailEnd/>
          </a:ln>
          <a:effectLst/>
        </p:spPr>
        <p:txBody>
          <a:bodyPr wrap="none" anchor="ctr"/>
          <a:lstStyle/>
          <a:p>
            <a:pPr marL="342900" indent="-342900"/>
            <a:r>
              <a:rPr lang="fa-IR" sz="4400" dirty="0">
                <a:solidFill>
                  <a:srgbClr val="000000"/>
                </a:solidFill>
                <a:latin typeface="IranNastaliq" pitchFamily="18" charset="0"/>
                <a:cs typeface="IranNastaliq" pitchFamily="18" charset="0"/>
              </a:rPr>
              <a:t>سیاق دوم، </a:t>
            </a:r>
            <a:r>
              <a:rPr lang="fa-IR" sz="4400" dirty="0" smtClean="0">
                <a:solidFill>
                  <a:srgbClr val="000000"/>
                </a:solidFill>
                <a:latin typeface="IranNastaliq" pitchFamily="18" charset="0"/>
                <a:cs typeface="IranNastaliq" pitchFamily="18" charset="0"/>
              </a:rPr>
              <a:t>آیات 5  تا   22</a:t>
            </a:r>
            <a:endParaRPr lang="fa-IR" dirty="0">
              <a:solidFill>
                <a:srgbClr val="000000"/>
              </a:solidFill>
              <a:latin typeface="IranNastaliq" pitchFamily="18" charset="0"/>
              <a:cs typeface="IranNastaliq" pitchFamily="18" charset="0"/>
            </a:endParaRPr>
          </a:p>
        </p:txBody>
      </p:sp>
      <p:pic>
        <p:nvPicPr>
          <p:cNvPr id="35847" name="5.wma">
            <a:hlinkClick r:id="" action="ppaction://media"/>
          </p:cNvPr>
          <p:cNvPicPr>
            <a:picLocks noRot="1" noChangeAspect="1" noChangeArrowheads="1"/>
          </p:cNvPicPr>
          <p:nvPr>
            <a:audioFile r:link="rId1"/>
          </p:nvPr>
        </p:nvPicPr>
        <p:blipFill>
          <a:blip r:embed="rId3"/>
          <a:srcRect/>
          <a:stretch>
            <a:fillRect/>
          </a:stretch>
        </p:blipFill>
        <p:spPr bwMode="auto">
          <a:xfrm>
            <a:off x="457200" y="381000"/>
            <a:ext cx="304800" cy="304800"/>
          </a:xfrm>
          <a:prstGeom prst="rect">
            <a:avLst/>
          </a:prstGeom>
          <a:noFill/>
        </p:spPr>
      </p:pic>
    </p:spTree>
  </p:cSld>
  <p:clrMapOvr>
    <a:masterClrMapping/>
  </p:clrMapOvr>
  <p:transition/>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35847"/>
                </p:tgtEl>
              </p:cMediaNode>
            </p:audio>
            <p:seq concurrent="1" nextAc="seek">
              <p:cTn id="3" restart="whenNotActive" fill="hold" evtFilter="cancelBubble" nodeType="interactiveSeq">
                <p:stCondLst>
                  <p:cond evt="onClick" delay="0">
                    <p:tgtEl>
                      <p:spTgt spid="35847"/>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70434" fill="hold"/>
                                        <p:tgtEl>
                                          <p:spTgt spid="35847"/>
                                        </p:tgtEl>
                                      </p:cBhvr>
                                    </p:cmd>
                                  </p:childTnLst>
                                </p:cTn>
                              </p:par>
                              <p:par>
                                <p:cTn id="8" presetID="2" presetClass="entr" presetSubtype="4" fill="hold" grpId="0" nodeType="withEffect">
                                  <p:stCondLst>
                                    <p:cond delay="0"/>
                                  </p:stCondLst>
                                  <p:childTnLst>
                                    <p:set>
                                      <p:cBhvr>
                                        <p:cTn id="9" dur="1" fill="hold">
                                          <p:stCondLst>
                                            <p:cond delay="0"/>
                                          </p:stCondLst>
                                        </p:cTn>
                                        <p:tgtEl>
                                          <p:spTgt spid="35842">
                                            <p:txEl>
                                              <p:charRg st="4294967295" end="4294967295"/>
                                            </p:txEl>
                                          </p:spTgt>
                                        </p:tgtEl>
                                        <p:attrNameLst>
                                          <p:attrName>style.visibility</p:attrName>
                                        </p:attrNameLst>
                                      </p:cBhvr>
                                      <p:to>
                                        <p:strVal val="visible"/>
                                      </p:to>
                                    </p:set>
                                    <p:anim calcmode="lin" valueType="num">
                                      <p:cBhvr additive="base">
                                        <p:cTn id="10" dur="5000" fill="hold"/>
                                        <p:tgtEl>
                                          <p:spTgt spid="3584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1" dur="5000" fill="hold"/>
                                        <p:tgtEl>
                                          <p:spTgt spid="35842">
                                            <p:txEl>
                                              <p:charRg st="4294967295" end="4294967295"/>
                                            </p:txEl>
                                          </p:spTgt>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5847"/>
                  </p:tgtEl>
                </p:cond>
              </p:nextCondLst>
            </p:seq>
          </p:childTnLst>
        </p:cTn>
      </p:par>
    </p:tnLst>
    <p:bldLst>
      <p:bldP spid="3584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5638800" y="381000"/>
            <a:ext cx="3048000" cy="1143000"/>
          </a:xfrm>
        </p:spPr>
        <p:txBody>
          <a:bodyPr/>
          <a:lstStyle/>
          <a:p>
            <a:pPr algn="r"/>
            <a:r>
              <a:rPr lang="fa-IR" sz="5400" b="0" dirty="0">
                <a:solidFill>
                  <a:srgbClr val="000000"/>
                </a:solidFill>
                <a:latin typeface="IranNastaliq" pitchFamily="18" charset="0"/>
                <a:cs typeface="IranNastaliq" pitchFamily="18" charset="0"/>
              </a:rPr>
              <a:t>جهت هدایتی سیاق </a:t>
            </a:r>
            <a:r>
              <a:rPr lang="fa-IR" sz="5400" b="0" dirty="0" smtClean="0">
                <a:solidFill>
                  <a:srgbClr val="000000"/>
                </a:solidFill>
                <a:latin typeface="IranNastaliq" pitchFamily="18" charset="0"/>
                <a:cs typeface="IranNastaliq" pitchFamily="18" charset="0"/>
              </a:rPr>
              <a:t>دوم</a:t>
            </a:r>
            <a:endParaRPr lang="en-US" sz="5400" b="0" dirty="0">
              <a:solidFill>
                <a:srgbClr val="000000"/>
              </a:solidFill>
              <a:latin typeface="IranNastaliq" pitchFamily="18" charset="0"/>
              <a:cs typeface="IranNastaliq" pitchFamily="18" charset="0"/>
            </a:endParaRPr>
          </a:p>
        </p:txBody>
      </p:sp>
      <p:sp>
        <p:nvSpPr>
          <p:cNvPr id="36869" name="Rectangle 5"/>
          <p:cNvSpPr>
            <a:spLocks noGrp="1" noChangeArrowheads="1"/>
          </p:cNvSpPr>
          <p:nvPr>
            <p:ph type="body" idx="1"/>
          </p:nvPr>
        </p:nvSpPr>
        <p:spPr>
          <a:xfrm>
            <a:off x="838200" y="2286000"/>
            <a:ext cx="7693025" cy="3800475"/>
          </a:xfrm>
          <a:noFill/>
          <a:ln/>
        </p:spPr>
        <p:txBody>
          <a:bodyPr/>
          <a:lstStyle/>
          <a:p>
            <a:pPr>
              <a:buSzPct val="40000"/>
              <a:buFont typeface="Wingdings" pitchFamily="2" charset="2"/>
              <a:buChar char="v"/>
            </a:pPr>
            <a:r>
              <a:rPr lang="fa-IR" sz="9600" dirty="0">
                <a:latin typeface="IranNastaliq" pitchFamily="18" charset="0"/>
                <a:cs typeface="IranNastaliq" pitchFamily="18" charset="0"/>
              </a:rPr>
              <a:t>معرفی الگو در</a:t>
            </a:r>
            <a:r>
              <a:rPr lang="en-US" sz="9600" dirty="0">
                <a:latin typeface="IranNastaliq" pitchFamily="18" charset="0"/>
                <a:cs typeface="IranNastaliq" pitchFamily="18" charset="0"/>
              </a:rPr>
              <a:t> </a:t>
            </a:r>
            <a:r>
              <a:rPr lang="fa-IR" sz="9600" dirty="0">
                <a:latin typeface="IranNastaliq" pitchFamily="18" charset="0"/>
                <a:cs typeface="IranNastaliq" pitchFamily="18" charset="0"/>
              </a:rPr>
              <a:t>خط شکر</a:t>
            </a:r>
          </a:p>
          <a:p>
            <a:pPr>
              <a:buSzPct val="40000"/>
              <a:buFont typeface="Wingdings" pitchFamily="2" charset="2"/>
              <a:buChar char="v"/>
            </a:pPr>
            <a:r>
              <a:rPr lang="fa-IR" sz="4800" dirty="0">
                <a:latin typeface="IranNastaliq" pitchFamily="18" charset="0"/>
                <a:cs typeface="IranNastaliq" pitchFamily="18" charset="0"/>
              </a:rPr>
              <a:t>ابرار باشید و همانند عباد الله معاد را جدی بگیرید </a:t>
            </a:r>
            <a:r>
              <a:rPr lang="fa-IR" sz="4800" dirty="0" smtClean="0">
                <a:latin typeface="IranNastaliq" pitchFamily="18" charset="0"/>
                <a:cs typeface="IranNastaliq" pitchFamily="18" charset="0"/>
              </a:rPr>
              <a:t/>
            </a:r>
            <a:br>
              <a:rPr lang="fa-IR" sz="4800" dirty="0" smtClean="0">
                <a:latin typeface="IranNastaliq" pitchFamily="18" charset="0"/>
                <a:cs typeface="IranNastaliq" pitchFamily="18" charset="0"/>
              </a:rPr>
            </a:br>
            <a:r>
              <a:rPr lang="fa-IR" sz="4800" dirty="0" smtClean="0">
                <a:latin typeface="IranNastaliq" pitchFamily="18" charset="0"/>
                <a:cs typeface="IranNastaliq" pitchFamily="18" charset="0"/>
              </a:rPr>
              <a:t>و </a:t>
            </a:r>
            <a:r>
              <a:rPr lang="fa-IR" sz="4800" dirty="0">
                <a:latin typeface="IranNastaliq" pitchFamily="18" charset="0"/>
                <a:cs typeface="IranNastaliq" pitchFamily="18" charset="0"/>
              </a:rPr>
              <a:t>با نهایت خلوص از حب دنیا به منظور جلب رضای خدا بگذرید.</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a:xfrm>
            <a:off x="5410200" y="762000"/>
            <a:ext cx="3276600" cy="1143000"/>
          </a:xfrm>
        </p:spPr>
        <p:txBody>
          <a:bodyPr/>
          <a:lstStyle/>
          <a:p>
            <a:pPr algn="r"/>
            <a:r>
              <a:rPr lang="fa-IR" sz="5400" b="0" dirty="0">
                <a:latin typeface="IranNastaliq" pitchFamily="18" charset="0"/>
                <a:cs typeface="IranNastaliq" pitchFamily="18" charset="0"/>
              </a:rPr>
              <a:t>سیاق سوم، آیات 28 - 23</a:t>
            </a:r>
            <a:endParaRPr lang="en-US" sz="5400" b="0" dirty="0">
              <a:latin typeface="IranNastaliq" pitchFamily="18" charset="0"/>
              <a:cs typeface="IranNastaliq" pitchFamily="18" charset="0"/>
            </a:endParaRPr>
          </a:p>
        </p:txBody>
      </p:sp>
      <p:sp>
        <p:nvSpPr>
          <p:cNvPr id="37891" name="Rectangle 3"/>
          <p:cNvSpPr>
            <a:spLocks noGrp="1" noChangeArrowheads="1"/>
          </p:cNvSpPr>
          <p:nvPr>
            <p:ph type="body" idx="1"/>
          </p:nvPr>
        </p:nvSpPr>
        <p:spPr>
          <a:xfrm>
            <a:off x="457200" y="1752600"/>
            <a:ext cx="8534400" cy="4572000"/>
          </a:xfrm>
        </p:spPr>
        <p:txBody>
          <a:bodyPr/>
          <a:lstStyle/>
          <a:p>
            <a:pPr algn="ctr">
              <a:lnSpc>
                <a:spcPct val="150000"/>
              </a:lnSpc>
              <a:buFont typeface="Wingdings" pitchFamily="2" charset="2"/>
              <a:buNone/>
            </a:pPr>
            <a:r>
              <a:rPr lang="ar-SA" sz="3200" dirty="0">
                <a:cs typeface="me_quran" pitchFamily="18" charset="-78"/>
              </a:rPr>
              <a:t>إِنَّا </a:t>
            </a:r>
            <a:r>
              <a:rPr lang="ar-SA" sz="3200" dirty="0" smtClean="0">
                <a:cs typeface="me_quran" pitchFamily="18" charset="-78"/>
              </a:rPr>
              <a:t>نحْنُ </a:t>
            </a:r>
            <a:r>
              <a:rPr lang="ar-SA" sz="3200" dirty="0">
                <a:cs typeface="me_quran" pitchFamily="18" charset="-78"/>
              </a:rPr>
              <a:t>نَزَّلْنَا عَلَيْكَ الْقُرْءَانَ تَنزِيلًا(23)</a:t>
            </a:r>
            <a:r>
              <a:rPr lang="fa-IR" sz="3200" dirty="0">
                <a:cs typeface="me_quran" pitchFamily="18" charset="-78"/>
              </a:rPr>
              <a:t> </a:t>
            </a:r>
            <a:r>
              <a:rPr lang="ar-SA" sz="3200" dirty="0" smtClean="0">
                <a:cs typeface="me_quran" pitchFamily="18" charset="-78"/>
              </a:rPr>
              <a:t>فَاصْبرْ </a:t>
            </a:r>
            <a:r>
              <a:rPr lang="ar-SA" sz="3200" dirty="0">
                <a:cs typeface="me_quran" pitchFamily="18" charset="-78"/>
              </a:rPr>
              <a:t>لِحُكمْ‏ِ رَبِّكَ وَ لَا تُطِعْ </a:t>
            </a:r>
            <a:r>
              <a:rPr lang="ar-SA" sz="3200" dirty="0" smtClean="0">
                <a:cs typeface="me_quran" pitchFamily="18" charset="-78"/>
              </a:rPr>
              <a:t>مِنهُمْ </a:t>
            </a:r>
            <a:r>
              <a:rPr lang="ar-SA" sz="3200" dirty="0">
                <a:cs typeface="me_quran" pitchFamily="18" charset="-78"/>
              </a:rPr>
              <a:t>ءَاثِمًا أَوْ كَفُورًا(24)</a:t>
            </a:r>
            <a:r>
              <a:rPr lang="fa-IR" sz="3200" dirty="0">
                <a:cs typeface="me_quran" pitchFamily="18" charset="-78"/>
              </a:rPr>
              <a:t> </a:t>
            </a:r>
            <a:r>
              <a:rPr lang="ar-SA" sz="3200" dirty="0">
                <a:cs typeface="me_quran" pitchFamily="18" charset="-78"/>
              </a:rPr>
              <a:t>وَ اذْكُرِ اسْمَ رَبِّكَ بُكْرَةً وَ أَصِيلًا(25)</a:t>
            </a:r>
            <a:r>
              <a:rPr lang="fa-IR" sz="3200" dirty="0">
                <a:cs typeface="me_quran" pitchFamily="18" charset="-78"/>
              </a:rPr>
              <a:t> </a:t>
            </a:r>
            <a:r>
              <a:rPr lang="ar-SA" sz="3200" dirty="0">
                <a:cs typeface="me_quran" pitchFamily="18" charset="-78"/>
              </a:rPr>
              <a:t>وَ مِنَ الَّيْلِ فَاسْجُدْ لَهُ وَ سَبِّحْهُ لَيْلًا طَوِيلاً(26)</a:t>
            </a:r>
            <a:r>
              <a:rPr lang="fa-IR" sz="3200" dirty="0">
                <a:cs typeface="me_quran" pitchFamily="18" charset="-78"/>
              </a:rPr>
              <a:t> </a:t>
            </a:r>
            <a:r>
              <a:rPr lang="ar-SA" sz="3200" dirty="0">
                <a:cs typeface="me_quran" pitchFamily="18" charset="-78"/>
              </a:rPr>
              <a:t>إِنَّ هَؤُلَاءِ </a:t>
            </a:r>
            <a:r>
              <a:rPr lang="ar-SA" sz="3200" dirty="0" smtClean="0">
                <a:cs typeface="me_quran" pitchFamily="18" charset="-78"/>
              </a:rPr>
              <a:t>يحِبُّونَ </a:t>
            </a:r>
            <a:r>
              <a:rPr lang="ar-SA" sz="3200" dirty="0">
                <a:cs typeface="me_quran" pitchFamily="18" charset="-78"/>
              </a:rPr>
              <a:t>الْعَاجِلَةَ وَ يَذَرُونَ وَرَاءَهُمْ يَوْمًا ثَقِيلًا(27)</a:t>
            </a:r>
            <a:r>
              <a:rPr lang="fa-IR" sz="3200" dirty="0">
                <a:cs typeface="me_quran" pitchFamily="18" charset="-78"/>
              </a:rPr>
              <a:t> </a:t>
            </a:r>
            <a:r>
              <a:rPr lang="ar-SA" sz="3200" dirty="0" smtClean="0">
                <a:cs typeface="me_quran" pitchFamily="18" charset="-78"/>
              </a:rPr>
              <a:t>نحّْنُ </a:t>
            </a:r>
            <a:r>
              <a:rPr lang="ar-SA" sz="3200" dirty="0">
                <a:cs typeface="me_quran" pitchFamily="18" charset="-78"/>
              </a:rPr>
              <a:t>خَلَقْنَاهُمْ وَ شَدَدْنَا أَسْرَهُمْ  وَ إِذَا شِئْنَا بَدَّلْنَا أَمْثَالَهُمْ تَبْدِيلاً(28)</a:t>
            </a:r>
            <a:endParaRPr lang="en-US" sz="3200" dirty="0">
              <a:cs typeface="me_quran" pitchFamily="18" charset="-78"/>
            </a:endParaRPr>
          </a:p>
        </p:txBody>
      </p:sp>
      <p:pic>
        <p:nvPicPr>
          <p:cNvPr id="37893" name="6.wma">
            <a:hlinkClick r:id="" action="ppaction://media"/>
          </p:cNvPr>
          <p:cNvPicPr>
            <a:picLocks noRot="1" noChangeAspect="1" noChangeArrowheads="1"/>
          </p:cNvPicPr>
          <p:nvPr>
            <a:audioFile r:link="rId1"/>
          </p:nvPr>
        </p:nvPicPr>
        <p:blipFill>
          <a:blip r:embed="rId3"/>
          <a:srcRect/>
          <a:stretch>
            <a:fillRect/>
          </a:stretch>
        </p:blipFill>
        <p:spPr bwMode="auto">
          <a:xfrm>
            <a:off x="381000" y="762000"/>
            <a:ext cx="304800" cy="304800"/>
          </a:xfrm>
          <a:prstGeom prst="rect">
            <a:avLst/>
          </a:prstGeom>
          <a:noFill/>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3789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021" fill="hold"/>
                                        <p:tgtEl>
                                          <p:spTgt spid="37893"/>
                                        </p:tgtEl>
                                      </p:cBhvr>
                                    </p:cmd>
                                  </p:childTnLst>
                                </p:cTn>
                              </p:par>
                            </p:childTnLst>
                          </p:cTn>
                        </p:par>
                      </p:childTnLst>
                    </p:cTn>
                  </p:par>
                </p:childTnLst>
              </p:cTn>
              <p:nextCondLst>
                <p:cond evt="onClick" delay="0">
                  <p:tgtEl>
                    <p:spTgt spid="3789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789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a:xfrm>
            <a:off x="5486400" y="762000"/>
            <a:ext cx="3200400" cy="1143000"/>
          </a:xfrm>
        </p:spPr>
        <p:txBody>
          <a:bodyPr/>
          <a:lstStyle/>
          <a:p>
            <a:pPr algn="r"/>
            <a:r>
              <a:rPr lang="fa-IR" sz="6000" b="0" dirty="0">
                <a:latin typeface="IranNastaliq" pitchFamily="18" charset="0"/>
                <a:cs typeface="IranNastaliq" pitchFamily="18" charset="0"/>
              </a:rPr>
              <a:t>جهت هدایتی سیاق </a:t>
            </a:r>
            <a:r>
              <a:rPr lang="fa-IR" sz="6000" b="0" dirty="0" smtClean="0">
                <a:latin typeface="IranNastaliq" pitchFamily="18" charset="0"/>
                <a:cs typeface="IranNastaliq" pitchFamily="18" charset="0"/>
              </a:rPr>
              <a:t>سوم</a:t>
            </a:r>
            <a:endParaRPr lang="en-US" sz="6000" b="0" dirty="0">
              <a:latin typeface="IranNastaliq" pitchFamily="18" charset="0"/>
              <a:cs typeface="IranNastaliq" pitchFamily="18" charset="0"/>
            </a:endParaRPr>
          </a:p>
        </p:txBody>
      </p:sp>
      <p:sp>
        <p:nvSpPr>
          <p:cNvPr id="38915" name="Rectangle 3"/>
          <p:cNvSpPr>
            <a:spLocks noGrp="1" noChangeArrowheads="1"/>
          </p:cNvSpPr>
          <p:nvPr>
            <p:ph type="body" idx="1"/>
          </p:nvPr>
        </p:nvSpPr>
        <p:spPr/>
        <p:txBody>
          <a:bodyPr/>
          <a:lstStyle/>
          <a:p>
            <a:r>
              <a:rPr lang="fa-IR" sz="6000" dirty="0">
                <a:latin typeface="IranNastaliq" pitchFamily="18" charset="0"/>
                <a:cs typeface="IranNastaliq" pitchFamily="18" charset="0"/>
              </a:rPr>
              <a:t>دفع </a:t>
            </a:r>
            <a:r>
              <a:rPr lang="fa-IR" sz="6000" dirty="0" smtClean="0">
                <a:latin typeface="IranNastaliq" pitchFamily="18" charset="0"/>
                <a:cs typeface="IranNastaliq" pitchFamily="18" charset="0"/>
              </a:rPr>
              <a:t>  </a:t>
            </a:r>
            <a:r>
              <a:rPr lang="fa-IR" sz="6000" dirty="0" err="1" smtClean="0">
                <a:latin typeface="IranNastaliq" pitchFamily="18" charset="0"/>
                <a:cs typeface="IranNastaliq" pitchFamily="18" charset="0"/>
              </a:rPr>
              <a:t>مانعیت</a:t>
            </a:r>
            <a:r>
              <a:rPr lang="fa-IR" sz="6000" dirty="0" smtClean="0">
                <a:latin typeface="IranNastaliq" pitchFamily="18" charset="0"/>
                <a:cs typeface="IranNastaliq" pitchFamily="18" charset="0"/>
              </a:rPr>
              <a:t> </a:t>
            </a:r>
            <a:r>
              <a:rPr lang="fa-IR" sz="6000" dirty="0">
                <a:latin typeface="IranNastaliq" pitchFamily="18" charset="0"/>
                <a:cs typeface="IranNastaliq" pitchFamily="18" charset="0"/>
              </a:rPr>
              <a:t>خواص خط کفر از تداوم جریان هدایت با </a:t>
            </a:r>
            <a:r>
              <a:rPr lang="fa-IR" sz="6000" dirty="0" smtClean="0">
                <a:latin typeface="IranNastaliq" pitchFamily="18" charset="0"/>
                <a:cs typeface="IranNastaliq" pitchFamily="18" charset="0"/>
              </a:rPr>
              <a:t>قرآن</a:t>
            </a:r>
            <a:r>
              <a:rPr lang="en-GB" sz="6000" dirty="0" smtClean="0">
                <a:latin typeface="IranNastaliq" pitchFamily="18" charset="0"/>
                <a:cs typeface="IranNastaliq" pitchFamily="18" charset="0"/>
              </a:rPr>
              <a:t/>
            </a:r>
            <a:br>
              <a:rPr lang="en-GB" sz="6000" dirty="0" smtClean="0">
                <a:latin typeface="IranNastaliq" pitchFamily="18" charset="0"/>
                <a:cs typeface="IranNastaliq" pitchFamily="18" charset="0"/>
              </a:rPr>
            </a:br>
            <a:endParaRPr lang="fa-IR" sz="6000" dirty="0">
              <a:latin typeface="IranNastaliq" pitchFamily="18" charset="0"/>
              <a:cs typeface="IranNastaliq" pitchFamily="18" charset="0"/>
            </a:endParaRPr>
          </a:p>
          <a:p>
            <a:r>
              <a:rPr lang="fa-IR" sz="4800" dirty="0">
                <a:latin typeface="IranNastaliq" pitchFamily="18" charset="0"/>
                <a:cs typeface="IranNastaliq" pitchFamily="18" charset="0"/>
              </a:rPr>
              <a:t>ای رسول ما! صبر کن و در برابر تلاش خواص کفر برای مانع شدن از تداوم جریان هدایت، با توکل بر خدا استقامت بورز</a:t>
            </a:r>
            <a:endParaRPr lang="en-US" sz="4800" dirty="0">
              <a:latin typeface="IranNastaliq" pitchFamily="18" charset="0"/>
              <a:cs typeface="IranNastaliq"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AutoShape 2"/>
          <p:cNvSpPr>
            <a:spLocks noGrp="1" noChangeArrowheads="1"/>
          </p:cNvSpPr>
          <p:nvPr>
            <p:ph type="title"/>
          </p:nvPr>
        </p:nvSpPr>
        <p:spPr>
          <a:xfrm>
            <a:off x="5334000" y="762000"/>
            <a:ext cx="3352800" cy="914400"/>
          </a:xfrm>
        </p:spPr>
        <p:txBody>
          <a:bodyPr/>
          <a:lstStyle/>
          <a:p>
            <a:pPr algn="r"/>
            <a:r>
              <a:rPr lang="fa-IR" sz="4800" b="0" dirty="0">
                <a:solidFill>
                  <a:srgbClr val="000000"/>
                </a:solidFill>
                <a:latin typeface="IranNastaliq" pitchFamily="18" charset="0"/>
                <a:cs typeface="IranNastaliq" pitchFamily="18" charset="0"/>
              </a:rPr>
              <a:t>سیاق چهارم، آیات </a:t>
            </a:r>
            <a:r>
              <a:rPr lang="fa-IR" sz="4800" b="0" dirty="0" smtClean="0">
                <a:solidFill>
                  <a:srgbClr val="000000"/>
                </a:solidFill>
                <a:latin typeface="IranNastaliq" pitchFamily="18" charset="0"/>
                <a:cs typeface="IranNastaliq" pitchFamily="18" charset="0"/>
              </a:rPr>
              <a:t>   29   تا    31</a:t>
            </a:r>
            <a:endParaRPr lang="en-US" sz="4800" b="0" dirty="0">
              <a:solidFill>
                <a:srgbClr val="000000"/>
              </a:solidFill>
              <a:latin typeface="IranNastaliq" pitchFamily="18" charset="0"/>
              <a:cs typeface="IranNastaliq" pitchFamily="18" charset="0"/>
            </a:endParaRPr>
          </a:p>
        </p:txBody>
      </p:sp>
      <p:sp>
        <p:nvSpPr>
          <p:cNvPr id="39939" name="Rectangle 3"/>
          <p:cNvSpPr>
            <a:spLocks noGrp="1" noChangeArrowheads="1"/>
          </p:cNvSpPr>
          <p:nvPr>
            <p:ph type="body" idx="1"/>
          </p:nvPr>
        </p:nvSpPr>
        <p:spPr>
          <a:xfrm>
            <a:off x="457200" y="2362200"/>
            <a:ext cx="8305800" cy="3581400"/>
          </a:xfrm>
        </p:spPr>
        <p:txBody>
          <a:bodyPr/>
          <a:lstStyle/>
          <a:p>
            <a:pPr algn="ctr">
              <a:lnSpc>
                <a:spcPct val="150000"/>
              </a:lnSpc>
              <a:buFont typeface="Wingdings" pitchFamily="2" charset="2"/>
              <a:buNone/>
            </a:pPr>
            <a:r>
              <a:rPr lang="ar-SA" sz="3200" dirty="0" smtClean="0">
                <a:cs typeface="me_quran" pitchFamily="18" charset="-78"/>
              </a:rPr>
              <a:t>إِنَّ </a:t>
            </a:r>
            <a:r>
              <a:rPr lang="ar-SA" sz="3200" dirty="0">
                <a:cs typeface="me_quran" pitchFamily="18" charset="-78"/>
              </a:rPr>
              <a:t>هَذِهِ تَذْكِرَةٌ  فَمَن شَاءَ </a:t>
            </a:r>
            <a:r>
              <a:rPr lang="ar-SA" sz="3200" dirty="0" smtClean="0">
                <a:cs typeface="me_quran" pitchFamily="18" charset="-78"/>
              </a:rPr>
              <a:t>اتخَّذَ </a:t>
            </a:r>
            <a:r>
              <a:rPr lang="ar-SA" sz="3200" dirty="0">
                <a:cs typeface="me_quran" pitchFamily="18" charset="-78"/>
              </a:rPr>
              <a:t>إِلىَ‏ رَبِّهِ سَبِيلًا(29)</a:t>
            </a:r>
            <a:r>
              <a:rPr lang="fa-IR" sz="3200" dirty="0">
                <a:cs typeface="me_quran" pitchFamily="18" charset="-78"/>
              </a:rPr>
              <a:t> </a:t>
            </a:r>
            <a:endParaRPr lang="fa-IR" sz="3200" dirty="0" smtClean="0">
              <a:cs typeface="me_quran" pitchFamily="18" charset="-78"/>
            </a:endParaRPr>
          </a:p>
          <a:p>
            <a:pPr algn="ctr">
              <a:lnSpc>
                <a:spcPct val="150000"/>
              </a:lnSpc>
              <a:buFont typeface="Wingdings" pitchFamily="2" charset="2"/>
              <a:buNone/>
            </a:pPr>
            <a:r>
              <a:rPr lang="ar-SA" sz="3200" dirty="0" smtClean="0">
                <a:cs typeface="me_quran" pitchFamily="18" charset="-78"/>
              </a:rPr>
              <a:t>وَ </a:t>
            </a:r>
            <a:r>
              <a:rPr lang="ar-SA" sz="3200" dirty="0">
                <a:cs typeface="me_quran" pitchFamily="18" charset="-78"/>
              </a:rPr>
              <a:t>مَا تَشَاءُونَ إِلَّا أَن يَشَاءَ اللَّهُ  إِنَّ اللَّهَ كاَنَ عَلِيمًا حَكِيمًا(30)</a:t>
            </a:r>
            <a:r>
              <a:rPr lang="fa-IR" sz="3200" dirty="0">
                <a:cs typeface="me_quran" pitchFamily="18" charset="-78"/>
              </a:rPr>
              <a:t> </a:t>
            </a:r>
            <a:endParaRPr lang="fa-IR" sz="3200" dirty="0" smtClean="0">
              <a:cs typeface="me_quran" pitchFamily="18" charset="-78"/>
            </a:endParaRPr>
          </a:p>
          <a:p>
            <a:pPr algn="ctr">
              <a:lnSpc>
                <a:spcPct val="150000"/>
              </a:lnSpc>
              <a:buFont typeface="Wingdings" pitchFamily="2" charset="2"/>
              <a:buNone/>
            </a:pPr>
            <a:r>
              <a:rPr lang="ar-SA" sz="3200" dirty="0" smtClean="0">
                <a:cs typeface="me_quran" pitchFamily="18" charset="-78"/>
              </a:rPr>
              <a:t>يُدْخِلُ </a:t>
            </a:r>
            <a:r>
              <a:rPr lang="ar-SA" sz="3200" dirty="0">
                <a:cs typeface="me_quran" pitchFamily="18" charset="-78"/>
              </a:rPr>
              <a:t>مَن يَشَاءُ فىِ رَحْمَتِهِ  وَ الظَّالِمِينَ أَعَدَّ </a:t>
            </a:r>
            <a:r>
              <a:rPr lang="ar-SA" sz="3200" dirty="0" smtClean="0">
                <a:cs typeface="me_quran" pitchFamily="18" charset="-78"/>
              </a:rPr>
              <a:t>لهُمْ </a:t>
            </a:r>
            <a:r>
              <a:rPr lang="ar-SA" sz="3200" dirty="0">
                <a:cs typeface="me_quran" pitchFamily="18" charset="-78"/>
              </a:rPr>
              <a:t>عَذَابًا أَلِيمَا(31)</a:t>
            </a:r>
            <a:endParaRPr lang="en-US" sz="3200" dirty="0">
              <a:cs typeface="me_quran" pitchFamily="18" charset="-78"/>
            </a:endParaRPr>
          </a:p>
        </p:txBody>
      </p:sp>
      <p:pic>
        <p:nvPicPr>
          <p:cNvPr id="39941" name="7.wma">
            <a:hlinkClick r:id="" action="ppaction://media"/>
          </p:cNvPr>
          <p:cNvPicPr>
            <a:picLocks noRot="1" noChangeAspect="1" noChangeArrowheads="1"/>
          </p:cNvPicPr>
          <p:nvPr>
            <a:audioFile r:link="rId1"/>
          </p:nvPr>
        </p:nvPicPr>
        <p:blipFill>
          <a:blip r:embed="rId3"/>
          <a:srcRect/>
          <a:stretch>
            <a:fillRect/>
          </a:stretch>
        </p:blipFill>
        <p:spPr bwMode="auto">
          <a:xfrm>
            <a:off x="381000" y="838200"/>
            <a:ext cx="304800" cy="304800"/>
          </a:xfrm>
          <a:prstGeom prst="rect">
            <a:avLst/>
          </a:prstGeom>
          <a:noFill/>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3994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566" fill="hold"/>
                                        <p:tgtEl>
                                          <p:spTgt spid="39941"/>
                                        </p:tgtEl>
                                      </p:cBhvr>
                                    </p:cmd>
                                  </p:childTnLst>
                                </p:cTn>
                              </p:par>
                            </p:childTnLst>
                          </p:cTn>
                        </p:par>
                      </p:childTnLst>
                    </p:cTn>
                  </p:par>
                </p:childTnLst>
              </p:cTn>
              <p:nextCondLst>
                <p:cond evt="onClick" delay="0">
                  <p:tgtEl>
                    <p:spTgt spid="3994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41"/>
                </p:tgtEl>
              </p:cMediaNode>
            </p:audio>
          </p:childTnLst>
        </p:cTn>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1" eaLnBrk="1" fontAlgn="base" latinLnBrk="0" hangingPunct="1">
          <a:lnSpc>
            <a:spcPct val="100000"/>
          </a:lnSpc>
          <a:spcBef>
            <a:spcPct val="20000"/>
          </a:spcBef>
          <a:spcAft>
            <a:spcPct val="0"/>
          </a:spcAft>
          <a:buClr>
            <a:schemeClr val="tx1"/>
          </a:buClr>
          <a:buSzPct val="75000"/>
          <a:buFont typeface="Wingdings" pitchFamily="2" charset="2"/>
          <a:buNone/>
          <a:tabLst/>
          <a:defRPr kumimoji="0" lang="fa-IR" sz="2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1" eaLnBrk="1" fontAlgn="base" latinLnBrk="0" hangingPunct="1">
          <a:lnSpc>
            <a:spcPct val="100000"/>
          </a:lnSpc>
          <a:spcBef>
            <a:spcPct val="20000"/>
          </a:spcBef>
          <a:spcAft>
            <a:spcPct val="0"/>
          </a:spcAft>
          <a:buClr>
            <a:schemeClr val="tx1"/>
          </a:buClr>
          <a:buSzPct val="75000"/>
          <a:buFont typeface="Wingdings" pitchFamily="2" charset="2"/>
          <a:buNone/>
          <a:tabLst/>
          <a:defRPr kumimoji="0" lang="fa-IR" sz="2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1178</TotalTime>
  <Words>490</Words>
  <Application>Microsoft PowerPoint</Application>
  <PresentationFormat>نمایش روی پرده (4:3)</PresentationFormat>
  <Paragraphs>66</Paragraphs>
  <Slides>13</Slides>
  <Notes>0</Notes>
  <HiddenSlides>0</HiddenSlides>
  <MMClips>5</MMClips>
  <ScaleCrop>false</ScaleCrop>
  <HeadingPairs>
    <vt:vector size="4" baseType="variant">
      <vt:variant>
        <vt:lpstr>طرح زمینه</vt:lpstr>
      </vt:variant>
      <vt:variant>
        <vt:i4>1</vt:i4>
      </vt:variant>
      <vt:variant>
        <vt:lpstr>عنوانهای اسلاید</vt:lpstr>
      </vt:variant>
      <vt:variant>
        <vt:i4>13</vt:i4>
      </vt:variant>
    </vt:vector>
  </HeadingPairs>
  <TitlesOfParts>
    <vt:vector size="14" baseType="lpstr">
      <vt:lpstr>Capsules</vt:lpstr>
      <vt:lpstr>اسلاید 1</vt:lpstr>
      <vt:lpstr>اسلاید 2</vt:lpstr>
      <vt:lpstr>سیاق اول؛ آیات   1  تا  4</vt:lpstr>
      <vt:lpstr>جهت هدایتی سیاق  اول</vt:lpstr>
      <vt:lpstr> إِنَّ الْأَبْرَارَ يَشْرَبُونَ مِن كَأْسٍ كاَنَ مِزَاجُهَا كَافُورًا(5) عَيْنًا يَشْرَبُ بهِا عِبَادُ اللَّهِ يُفَجِّرُونهَا تَفْجِيرًا(6)  يُوفُونَ بِالنَّذْرِ وَ يخَافُونَ يَوْمًا كاَنَ شَرُّهُ مُسْتَطِيرًا(7)  وَ يُطْعِمُونَ الطَّعَامَ عَلىَ‏ حُبِّهِ مِسْكِينًا وَ يَتِيمًا وَ أَسِيرًا(8)  إِنمَّا نُطْعِمُكمُ‏ْ لِوَجْهِ اللَّهِ لَا نُرِيدُ مِنكمُ‏ْ جَزَاءً وَ لَا شُكُورًا(9)  إِنَّا نخَافُ مِن رَّبِّنَا يَوْمًا عَبُوسًا قَمْطَرِيرًا(10) فَوَقَئهُمُ اللَّهُ شَرَّ ذَالِكَ الْيَوْمِ وَ لَقَّئهُمْ  نَضْرَةً وَ سُرُورًا(11)  وَ جَزَئهُم بِمَا صَبرُواْ جَنَّةً وَ حَرِيرًا(12) مُّتَّكِينَ فِيهَا عَلىَ الْأَرَائكِ  لَا يَرَوْنَ  فِيهَا شَمْسًا وَ لَا زَمْهَرِيرًا(13) وَ دَانِيَةً عَلَيهِمْ ظِلَالُهَا وَ ذُلِّلَتْ قُطُوفُهَا تَذْلِيلًا(14)  وَ يُطَافُ عَلَيهِم بَانِيَةٍ مِّن فِضَّةٍ وَ أَكْوَابٍ كاَنَتْ قَوَارِيرَا(15) قَوَارِيرَاْ مِن فِضَّةٍ قَدَّرُوهَا تَقْدِيرًا(16)  وَ يُسْقَوْنَ فِيهَا كَأْسًا كاَنَ مِزَاجُهَا زَنجَبِيلاً(17) عَيْنًا فِيهَاتُسَمَّى‏ سَلْسَبِيلًا(18)   وَ يَطُوفُ عَلَيهِمْ وِلْدَانٌ مخَّلَّدُونَ إِذَا رَأَيْتهَمْ حَسِبْتهَمْ لُؤْلُؤًا مَّنثُورًا(19)  وَ إِذَا رَأَيْتَ ثمَ‏َّ رَأَيْتَ نَعِيمًا وَ مُلْكاً كَبِيرًا(20)  عَلِيهَمْ ثِيَابُ سُندُسٍ خُضْرٌ وَ إِسْتَبرَقٌ  وَ حُلُّواْ أَسَاوِرَ مِن فِضَّةٍ وَ سَقَئهُمْ رَبهُّمْ شَرَابًا طَهُورًا(21)  إِنَّ هَاذَا كاَنَ لَكمُ‏ْ جَزَاءً وَ كاَنَ سَعْيُكمُ مَّشْكُورًا(22)</vt:lpstr>
      <vt:lpstr>جهت هدایتی سیاق دوم</vt:lpstr>
      <vt:lpstr>سیاق سوم، آیات 28 - 23</vt:lpstr>
      <vt:lpstr>جهت هدایتی سیاق سوم</vt:lpstr>
      <vt:lpstr>سیاق چهارم، آیات    29   تا    31</vt:lpstr>
      <vt:lpstr>جهت هدایتی سیاق چهارم</vt:lpstr>
      <vt:lpstr>اسلاید 11</vt:lpstr>
      <vt:lpstr>اسلاید 12</vt:lpstr>
      <vt:lpstr>اسلاید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darabi</dc:creator>
  <cp:lastModifiedBy>darabi</cp:lastModifiedBy>
  <cp:revision>39</cp:revision>
  <cp:lastPrinted>1601-01-01T00:00:00Z</cp:lastPrinted>
  <dcterms:created xsi:type="dcterms:W3CDTF">1601-01-01T00:00:00Z</dcterms:created>
  <dcterms:modified xsi:type="dcterms:W3CDTF">2010-12-11T18:46:31Z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